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Alegreya Medium" panose="020B0604020202020204" charset="0"/>
      <p:regular r:id="rId32"/>
    </p:embeddedFont>
    <p:embeddedFont>
      <p:font typeface="Times Neue Roman Bold" panose="020B0604020202020204" charset="0"/>
      <p:regular r:id="rId33"/>
    </p:embeddedFont>
    <p:embeddedFont>
      <p:font typeface="Open Sans Light Bold" panose="020B0604020202020204" charset="0"/>
      <p:regular r:id="rId34"/>
    </p:embeddedFont>
    <p:embeddedFont>
      <p:font typeface="DejaVu Serif" panose="020B0604020202020204" charset="0"/>
      <p:regular r:id="rId35"/>
    </p:embeddedFont>
    <p:embeddedFont>
      <p:font typeface="Alegreya Medium Bold" panose="020B0604020202020204" charset="0"/>
      <p:regular r:id="rId36"/>
    </p:embeddedFont>
    <p:embeddedFont>
      <p:font typeface="Calibri" panose="020F0502020204030204" pitchFamily="34" charset="0"/>
      <p:regular r:id="rId37"/>
      <p:bold r:id="rId38"/>
      <p:italic r:id="rId39"/>
      <p:boldItalic r:id="rId40"/>
    </p:embeddedFont>
    <p:embeddedFont>
      <p:font typeface="Dancing Script" panose="020B0604020202020204" charset="0"/>
      <p:regular r:id="rId41"/>
    </p:embeddedFont>
    <p:embeddedFont>
      <p:font typeface="Alegreya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5" d="100"/>
          <a:sy n="75" d="100"/>
        </p:scale>
        <p:origin x="2094" y="10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9.svg"/><Relationship Id="rId10" Type="http://schemas.openxmlformats.org/officeDocument/2006/relationships/image" Target="../media/image28.png"/><Relationship Id="rId4" Type="http://schemas.openxmlformats.org/officeDocument/2006/relationships/image" Target="../media/image10.pn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9.svg"/><Relationship Id="rId10"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5.svg"/><Relationship Id="rId3" Type="http://schemas.openxmlformats.org/officeDocument/2006/relationships/image" Target="../media/image41.svg"/><Relationship Id="rId7" Type="http://schemas.openxmlformats.org/officeDocument/2006/relationships/image" Target="../media/image21.svg"/><Relationship Id="rId12"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3.svg"/><Relationship Id="rId5" Type="http://schemas.openxmlformats.org/officeDocument/2006/relationships/image" Target="../media/image19.sv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39.sv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5.svg"/><Relationship Id="rId3" Type="http://schemas.openxmlformats.org/officeDocument/2006/relationships/image" Target="../media/image41.svg"/><Relationship Id="rId7" Type="http://schemas.openxmlformats.org/officeDocument/2006/relationships/image" Target="../media/image21.svg"/><Relationship Id="rId12"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3.svg"/><Relationship Id="rId5" Type="http://schemas.openxmlformats.org/officeDocument/2006/relationships/image" Target="../media/image19.sv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39.sv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5.svg"/><Relationship Id="rId3" Type="http://schemas.openxmlformats.org/officeDocument/2006/relationships/image" Target="../media/image41.svg"/><Relationship Id="rId7" Type="http://schemas.openxmlformats.org/officeDocument/2006/relationships/image" Target="../media/image21.svg"/><Relationship Id="rId12"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3.svg"/><Relationship Id="rId5" Type="http://schemas.openxmlformats.org/officeDocument/2006/relationships/image" Target="../media/image19.sv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39.svg"/><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1.svg"/><Relationship Id="rId7" Type="http://schemas.openxmlformats.org/officeDocument/2006/relationships/image" Target="../media/image21.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5.svg"/><Relationship Id="rId5" Type="http://schemas.openxmlformats.org/officeDocument/2006/relationships/image" Target="../media/image19.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21.sv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1.sv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3.svg"/><Relationship Id="rId3" Type="http://schemas.openxmlformats.org/officeDocument/2006/relationships/image" Target="../media/image45.png"/><Relationship Id="rId7" Type="http://schemas.openxmlformats.org/officeDocument/2006/relationships/image" Target="../media/image71.svg"/><Relationship Id="rId12" Type="http://schemas.openxmlformats.org/officeDocument/2006/relationships/image" Target="../media/image48.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21.svg"/><Relationship Id="rId5" Type="http://schemas.openxmlformats.org/officeDocument/2006/relationships/image" Target="../media/image46.jpeg"/><Relationship Id="rId10" Type="http://schemas.openxmlformats.org/officeDocument/2006/relationships/image" Target="../media/image11.png"/><Relationship Id="rId4" Type="http://schemas.openxmlformats.org/officeDocument/2006/relationships/image" Target="../media/image68.svg"/><Relationship Id="rId9" Type="http://schemas.openxmlformats.org/officeDocument/2006/relationships/image" Target="../media/image19.sv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8.svg"/><Relationship Id="rId7" Type="http://schemas.openxmlformats.org/officeDocument/2006/relationships/image" Target="../media/image19.svg"/><Relationship Id="rId12"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73.svg"/><Relationship Id="rId5" Type="http://schemas.openxmlformats.org/officeDocument/2006/relationships/image" Target="../media/image71.svg"/><Relationship Id="rId10"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21.sv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80.svg"/><Relationship Id="rId12" Type="http://schemas.openxmlformats.org/officeDocument/2006/relationships/image" Target="../media/image34.pn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82.svg"/><Relationship Id="rId5" Type="http://schemas.openxmlformats.org/officeDocument/2006/relationships/image" Target="../media/image52.jpeg"/><Relationship Id="rId10" Type="http://schemas.openxmlformats.org/officeDocument/2006/relationships/image" Target="../media/image54.png"/><Relationship Id="rId4" Type="http://schemas.openxmlformats.org/officeDocument/2006/relationships/image" Target="../media/image77.sv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8.png"/><Relationship Id="rId3" Type="http://schemas.openxmlformats.org/officeDocument/2006/relationships/image" Target="../media/image25.svg"/><Relationship Id="rId7" Type="http://schemas.openxmlformats.org/officeDocument/2006/relationships/image" Target="../media/image15.png"/><Relationship Id="rId12"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30.svg"/><Relationship Id="rId4" Type="http://schemas.openxmlformats.org/officeDocument/2006/relationships/image" Target="../media/image14.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92.svg"/><Relationship Id="rId3" Type="http://schemas.openxmlformats.org/officeDocument/2006/relationships/image" Target="../media/image84.svg"/><Relationship Id="rId7" Type="http://schemas.openxmlformats.org/officeDocument/2006/relationships/image" Target="../media/image86.svg"/><Relationship Id="rId12"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90.svg"/><Relationship Id="rId5" Type="http://schemas.openxmlformats.org/officeDocument/2006/relationships/image" Target="../media/image32.svg"/><Relationship Id="rId15" Type="http://schemas.openxmlformats.org/officeDocument/2006/relationships/image" Target="../media/image94.svg"/><Relationship Id="rId10" Type="http://schemas.openxmlformats.org/officeDocument/2006/relationships/image" Target="../media/image58.png"/><Relationship Id="rId4" Type="http://schemas.openxmlformats.org/officeDocument/2006/relationships/image" Target="../media/image17.png"/><Relationship Id="rId9" Type="http://schemas.openxmlformats.org/officeDocument/2006/relationships/image" Target="../media/image88.svg"/><Relationship Id="rId1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5.svg"/><Relationship Id="rId7" Type="http://schemas.openxmlformats.org/officeDocument/2006/relationships/image" Target="../media/image2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39.svg"/><Relationship Id="rId5" Type="http://schemas.openxmlformats.org/officeDocument/2006/relationships/image" Target="../media/image37.svg"/><Relationship Id="rId10"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1.svg"/><Relationship Id="rId7" Type="http://schemas.openxmlformats.org/officeDocument/2006/relationships/image" Target="../media/image21.svg"/><Relationship Id="rId12"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5.svg"/><Relationship Id="rId5" Type="http://schemas.openxmlformats.org/officeDocument/2006/relationships/image" Target="../media/image19.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43.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9.svg"/><Relationship Id="rId10"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9.svg"/><Relationship Id="rId10" Type="http://schemas.openxmlformats.org/officeDocument/2006/relationships/image" Target="../media/image26.png"/><Relationship Id="rId4" Type="http://schemas.openxmlformats.org/officeDocument/2006/relationships/image" Target="../media/image10.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9.sv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7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5123264" y="5135273"/>
            <a:ext cx="7837910" cy="112580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5528292" y="6626393"/>
            <a:ext cx="7184765" cy="134714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50696" y="-1008032"/>
            <a:ext cx="429438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545804" y="7134898"/>
            <a:ext cx="4294383"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692678" y="9007842"/>
            <a:ext cx="3352965" cy="2840876"/>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4228939" y="-1511244"/>
            <a:ext cx="3352965" cy="2840876"/>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01715">
            <a:off x="1097617" y="7484417"/>
            <a:ext cx="1450030" cy="1130633"/>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649553">
            <a:off x="16545837" y="1351949"/>
            <a:ext cx="1562518" cy="1289788"/>
          </a:xfrm>
          <a:prstGeom prst="rect">
            <a:avLst/>
          </a:prstGeom>
        </p:spPr>
      </p:pic>
      <p:grpSp>
        <p:nvGrpSpPr>
          <p:cNvPr id="10" name="Group 10"/>
          <p:cNvGrpSpPr>
            <a:grpSpLocks noChangeAspect="1"/>
          </p:cNvGrpSpPr>
          <p:nvPr/>
        </p:nvGrpSpPr>
        <p:grpSpPr>
          <a:xfrm>
            <a:off x="16313771" y="5251810"/>
            <a:ext cx="458160" cy="436499"/>
            <a:chOff x="0" y="0"/>
            <a:chExt cx="1772920" cy="1689100"/>
          </a:xfrm>
        </p:grpSpPr>
        <p:sp>
          <p:nvSpPr>
            <p:cNvPr id="11" name="Freeform 11"/>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E7CFBA"/>
            </a:solidFill>
          </p:spPr>
        </p:sp>
      </p:grpSp>
      <p:grpSp>
        <p:nvGrpSpPr>
          <p:cNvPr id="12" name="Group 12"/>
          <p:cNvGrpSpPr>
            <a:grpSpLocks noChangeAspect="1"/>
          </p:cNvGrpSpPr>
          <p:nvPr/>
        </p:nvGrpSpPr>
        <p:grpSpPr>
          <a:xfrm>
            <a:off x="835052" y="6473997"/>
            <a:ext cx="261444" cy="249084"/>
            <a:chOff x="0" y="0"/>
            <a:chExt cx="1772920" cy="1689100"/>
          </a:xfrm>
        </p:grpSpPr>
        <p:sp>
          <p:nvSpPr>
            <p:cNvPr id="13" name="Freeform 13"/>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856C59"/>
            </a:solidFill>
          </p:spPr>
        </p:sp>
      </p:grpSp>
      <p:grpSp>
        <p:nvGrpSpPr>
          <p:cNvPr id="14" name="Group 14"/>
          <p:cNvGrpSpPr>
            <a:grpSpLocks noChangeAspect="1"/>
          </p:cNvGrpSpPr>
          <p:nvPr/>
        </p:nvGrpSpPr>
        <p:grpSpPr>
          <a:xfrm>
            <a:off x="1096496" y="3886925"/>
            <a:ext cx="261444" cy="249084"/>
            <a:chOff x="0" y="0"/>
            <a:chExt cx="1772920" cy="1689100"/>
          </a:xfrm>
        </p:grpSpPr>
        <p:sp>
          <p:nvSpPr>
            <p:cNvPr id="15" name="Freeform 15"/>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856C59"/>
            </a:solidFill>
          </p:spPr>
        </p:sp>
      </p:grpSp>
      <p:grpSp>
        <p:nvGrpSpPr>
          <p:cNvPr id="16" name="Group 16"/>
          <p:cNvGrpSpPr>
            <a:grpSpLocks noChangeAspect="1"/>
          </p:cNvGrpSpPr>
          <p:nvPr/>
        </p:nvGrpSpPr>
        <p:grpSpPr>
          <a:xfrm>
            <a:off x="2315103" y="8708285"/>
            <a:ext cx="261444" cy="249084"/>
            <a:chOff x="0" y="0"/>
            <a:chExt cx="1772920" cy="1689100"/>
          </a:xfrm>
        </p:grpSpPr>
        <p:sp>
          <p:nvSpPr>
            <p:cNvPr id="17" name="Freeform 1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433831"/>
            </a:solidFill>
          </p:spPr>
        </p:sp>
      </p:grpSp>
      <p:grpSp>
        <p:nvGrpSpPr>
          <p:cNvPr id="18" name="Group 18"/>
          <p:cNvGrpSpPr/>
          <p:nvPr/>
        </p:nvGrpSpPr>
        <p:grpSpPr>
          <a:xfrm>
            <a:off x="-558169" y="4735333"/>
            <a:ext cx="1067183" cy="1067183"/>
            <a:chOff x="0" y="0"/>
            <a:chExt cx="1422911" cy="1422911"/>
          </a:xfrm>
        </p:grpSpPr>
        <p:grpSp>
          <p:nvGrpSpPr>
            <p:cNvPr id="19" name="Group 19"/>
            <p:cNvGrpSpPr/>
            <p:nvPr/>
          </p:nvGrpSpPr>
          <p:grpSpPr>
            <a:xfrm>
              <a:off x="0" y="0"/>
              <a:ext cx="1422911" cy="1422911"/>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33831"/>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885"/>
                  </a:lnSpc>
                </a:pPr>
                <a:endParaRPr/>
              </a:p>
            </p:txBody>
          </p:sp>
        </p:grpSp>
        <p:grpSp>
          <p:nvGrpSpPr>
            <p:cNvPr id="22" name="Group 22"/>
            <p:cNvGrpSpPr/>
            <p:nvPr/>
          </p:nvGrpSpPr>
          <p:grpSpPr>
            <a:xfrm>
              <a:off x="152274" y="152274"/>
              <a:ext cx="1118362" cy="1118362"/>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2"/>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885"/>
                  </a:lnSpc>
                </a:pPr>
                <a:endParaRPr/>
              </a:p>
            </p:txBody>
          </p:sp>
        </p:grpSp>
      </p:grpSp>
      <p:grpSp>
        <p:nvGrpSpPr>
          <p:cNvPr id="25" name="Group 25"/>
          <p:cNvGrpSpPr/>
          <p:nvPr/>
        </p:nvGrpSpPr>
        <p:grpSpPr>
          <a:xfrm>
            <a:off x="10676975" y="9841790"/>
            <a:ext cx="1172978" cy="1172978"/>
            <a:chOff x="0" y="0"/>
            <a:chExt cx="1563971" cy="1563971"/>
          </a:xfrm>
        </p:grpSpPr>
        <p:grpSp>
          <p:nvGrpSpPr>
            <p:cNvPr id="26" name="Group 26"/>
            <p:cNvGrpSpPr/>
            <p:nvPr/>
          </p:nvGrpSpPr>
          <p:grpSpPr>
            <a:xfrm>
              <a:off x="0" y="0"/>
              <a:ext cx="1563971" cy="1563971"/>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33831"/>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29" name="Group 29"/>
            <p:cNvGrpSpPr/>
            <p:nvPr/>
          </p:nvGrpSpPr>
          <p:grpSpPr>
            <a:xfrm>
              <a:off x="167370" y="167370"/>
              <a:ext cx="1229231" cy="1229231"/>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2"/>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32" name="Group 32"/>
          <p:cNvGrpSpPr/>
          <p:nvPr/>
        </p:nvGrpSpPr>
        <p:grpSpPr>
          <a:xfrm>
            <a:off x="17983200" y="6305087"/>
            <a:ext cx="1142219" cy="1142219"/>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33831"/>
            </a:solidFill>
          </p:spPr>
        </p:sp>
        <p:sp>
          <p:nvSpPr>
            <p:cNvPr id="34" name="TextBox 34"/>
            <p:cNvSpPr txBox="1"/>
            <p:nvPr/>
          </p:nvSpPr>
          <p:spPr>
            <a:xfrm>
              <a:off x="76200" y="38100"/>
              <a:ext cx="660400" cy="698500"/>
            </a:xfrm>
            <a:prstGeom prst="rect">
              <a:avLst/>
            </a:prstGeom>
          </p:spPr>
          <p:txBody>
            <a:bodyPr lIns="58985" tIns="58985" rIns="58985" bIns="58985" rtlCol="0" anchor="ctr"/>
            <a:lstStyle/>
            <a:p>
              <a:pPr algn="ctr">
                <a:lnSpc>
                  <a:spcPts val="3088"/>
                </a:lnSpc>
              </a:pPr>
              <a:endParaRPr/>
            </a:p>
          </p:txBody>
        </p:sp>
      </p:grpSp>
      <p:grpSp>
        <p:nvGrpSpPr>
          <p:cNvPr id="35" name="Group 35"/>
          <p:cNvGrpSpPr/>
          <p:nvPr/>
        </p:nvGrpSpPr>
        <p:grpSpPr>
          <a:xfrm>
            <a:off x="5281957" y="1996843"/>
            <a:ext cx="468258" cy="468258"/>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2"/>
            </a:solidFill>
          </p:spPr>
        </p:sp>
        <p:sp>
          <p:nvSpPr>
            <p:cNvPr id="37" name="TextBox 37"/>
            <p:cNvSpPr txBox="1"/>
            <p:nvPr/>
          </p:nvSpPr>
          <p:spPr>
            <a:xfrm>
              <a:off x="76200" y="47625"/>
              <a:ext cx="660400" cy="688975"/>
            </a:xfrm>
            <a:prstGeom prst="rect">
              <a:avLst/>
            </a:prstGeom>
          </p:spPr>
          <p:txBody>
            <a:bodyPr lIns="30766" tIns="30766" rIns="30766" bIns="30766" rtlCol="0" anchor="ctr"/>
            <a:lstStyle/>
            <a:p>
              <a:pPr algn="ctr">
                <a:lnSpc>
                  <a:spcPts val="1610"/>
                </a:lnSpc>
              </a:pPr>
              <a:endParaRPr/>
            </a:p>
          </p:txBody>
        </p:sp>
      </p:grpSp>
      <p:pic>
        <p:nvPicPr>
          <p:cNvPr id="38" name="Picture 38"/>
          <p:cNvPicPr>
            <a:picLocks noChangeAspect="1"/>
          </p:cNvPicPr>
          <p:nvPr/>
        </p:nvPicPr>
        <p:blipFill>
          <a:blip r:embed="rId14"/>
          <a:srcRect/>
          <a:stretch>
            <a:fillRect/>
          </a:stretch>
        </p:blipFill>
        <p:spPr>
          <a:xfrm>
            <a:off x="2576547" y="-365557"/>
            <a:ext cx="11301259" cy="1695189"/>
          </a:xfrm>
          <a:prstGeom prst="rect">
            <a:avLst/>
          </a:prstGeom>
        </p:spPr>
      </p:pic>
      <p:sp>
        <p:nvSpPr>
          <p:cNvPr id="39" name="TextBox 39"/>
          <p:cNvSpPr txBox="1"/>
          <p:nvPr/>
        </p:nvSpPr>
        <p:spPr>
          <a:xfrm>
            <a:off x="6045643" y="6904456"/>
            <a:ext cx="6150064" cy="571945"/>
          </a:xfrm>
          <a:prstGeom prst="rect">
            <a:avLst/>
          </a:prstGeom>
        </p:spPr>
        <p:txBody>
          <a:bodyPr lIns="0" tIns="0" rIns="0" bIns="0" rtlCol="0" anchor="t">
            <a:spAutoFit/>
          </a:bodyPr>
          <a:lstStyle/>
          <a:p>
            <a:pPr algn="ctr">
              <a:lnSpc>
                <a:spcPts val="4700"/>
              </a:lnSpc>
              <a:spcBef>
                <a:spcPct val="0"/>
              </a:spcBef>
            </a:pPr>
            <a:r>
              <a:rPr lang="en-US" sz="3357">
                <a:solidFill>
                  <a:srgbClr val="2D231C"/>
                </a:solidFill>
                <a:latin typeface="Alegreya Medium"/>
              </a:rPr>
              <a:t>Tên đề tài:Quản lý lương sản phẩm</a:t>
            </a:r>
          </a:p>
        </p:txBody>
      </p:sp>
      <p:sp>
        <p:nvSpPr>
          <p:cNvPr id="40" name="TextBox 40"/>
          <p:cNvSpPr txBox="1"/>
          <p:nvPr/>
        </p:nvSpPr>
        <p:spPr>
          <a:xfrm>
            <a:off x="5123264" y="3763100"/>
            <a:ext cx="8177064" cy="1038225"/>
          </a:xfrm>
          <a:prstGeom prst="rect">
            <a:avLst/>
          </a:prstGeom>
        </p:spPr>
        <p:txBody>
          <a:bodyPr lIns="0" tIns="0" rIns="0" bIns="0" rtlCol="0" anchor="t">
            <a:spAutoFit/>
          </a:bodyPr>
          <a:lstStyle/>
          <a:p>
            <a:pPr algn="ctr">
              <a:lnSpc>
                <a:spcPts val="8400"/>
              </a:lnSpc>
              <a:spcBef>
                <a:spcPct val="0"/>
              </a:spcBef>
            </a:pPr>
            <a:r>
              <a:rPr lang="en-US" sz="6000">
                <a:solidFill>
                  <a:srgbClr val="2D231C"/>
                </a:solidFill>
                <a:latin typeface="Dancing Script"/>
              </a:rPr>
              <a:t>Môn học :Phát triển ứng dụng</a:t>
            </a:r>
          </a:p>
        </p:txBody>
      </p:sp>
      <p:sp>
        <p:nvSpPr>
          <p:cNvPr id="41" name="TextBox 41"/>
          <p:cNvSpPr txBox="1"/>
          <p:nvPr/>
        </p:nvSpPr>
        <p:spPr>
          <a:xfrm>
            <a:off x="7961280" y="4274503"/>
            <a:ext cx="9525" cy="1566544"/>
          </a:xfrm>
          <a:prstGeom prst="rect">
            <a:avLst/>
          </a:prstGeom>
        </p:spPr>
        <p:txBody>
          <a:bodyPr lIns="0" tIns="0" rIns="0" bIns="0" rtlCol="0" anchor="t">
            <a:spAutoFit/>
          </a:bodyPr>
          <a:lstStyle/>
          <a:p>
            <a:pPr algn="ctr">
              <a:lnSpc>
                <a:spcPts val="12880"/>
              </a:lnSpc>
            </a:pPr>
            <a:endParaRPr/>
          </a:p>
        </p:txBody>
      </p:sp>
      <p:sp>
        <p:nvSpPr>
          <p:cNvPr id="42" name="TextBox 42"/>
          <p:cNvSpPr txBox="1"/>
          <p:nvPr/>
        </p:nvSpPr>
        <p:spPr>
          <a:xfrm>
            <a:off x="13106400" y="7476401"/>
            <a:ext cx="5248098" cy="2462213"/>
          </a:xfrm>
          <a:prstGeom prst="rect">
            <a:avLst/>
          </a:prstGeom>
        </p:spPr>
        <p:txBody>
          <a:bodyPr wrap="square" lIns="0" tIns="0" rIns="0" bIns="0" rtlCol="0" anchor="t">
            <a:spAutoFit/>
          </a:bodyPr>
          <a:lstStyle/>
          <a:p>
            <a:pPr algn="ctr">
              <a:lnSpc>
                <a:spcPts val="4818"/>
              </a:lnSpc>
            </a:pPr>
            <a:r>
              <a:rPr lang="en-US" sz="3441" dirty="0">
                <a:solidFill>
                  <a:srgbClr val="2D231C"/>
                </a:solidFill>
                <a:latin typeface="DejaVu Serif"/>
              </a:rPr>
              <a:t>GVHD: </a:t>
            </a:r>
            <a:r>
              <a:rPr lang="en-US" sz="3441" dirty="0" err="1">
                <a:solidFill>
                  <a:srgbClr val="2D231C"/>
                </a:solidFill>
                <a:latin typeface="DejaVu Serif"/>
              </a:rPr>
              <a:t>Trần</a:t>
            </a:r>
            <a:r>
              <a:rPr lang="en-US" sz="3441" dirty="0">
                <a:solidFill>
                  <a:srgbClr val="2D231C"/>
                </a:solidFill>
                <a:latin typeface="DejaVu Serif"/>
              </a:rPr>
              <a:t> </a:t>
            </a:r>
            <a:r>
              <a:rPr lang="en-US" sz="3441" dirty="0" err="1">
                <a:solidFill>
                  <a:srgbClr val="2D231C"/>
                </a:solidFill>
                <a:latin typeface="DejaVu Serif"/>
              </a:rPr>
              <a:t>Thị</a:t>
            </a:r>
            <a:r>
              <a:rPr lang="en-US" sz="3441" dirty="0">
                <a:solidFill>
                  <a:srgbClr val="2D231C"/>
                </a:solidFill>
                <a:latin typeface="DejaVu Serif"/>
              </a:rPr>
              <a:t> </a:t>
            </a:r>
            <a:r>
              <a:rPr lang="en-US" sz="3441" dirty="0" err="1">
                <a:solidFill>
                  <a:srgbClr val="2D231C"/>
                </a:solidFill>
                <a:latin typeface="DejaVu Serif"/>
              </a:rPr>
              <a:t>Anh</a:t>
            </a:r>
            <a:r>
              <a:rPr lang="en-US" sz="3441" dirty="0">
                <a:solidFill>
                  <a:srgbClr val="2D231C"/>
                </a:solidFill>
                <a:latin typeface="DejaVu Serif"/>
              </a:rPr>
              <a:t> </a:t>
            </a:r>
            <a:r>
              <a:rPr lang="en-US" sz="3441" dirty="0" err="1">
                <a:solidFill>
                  <a:srgbClr val="2D231C"/>
                </a:solidFill>
                <a:latin typeface="DejaVu Serif"/>
              </a:rPr>
              <a:t>Thi</a:t>
            </a:r>
            <a:endParaRPr lang="en-US" sz="3441" dirty="0">
              <a:solidFill>
                <a:srgbClr val="2D231C"/>
              </a:solidFill>
              <a:latin typeface="DejaVu Serif"/>
            </a:endParaRPr>
          </a:p>
          <a:p>
            <a:pPr algn="ctr">
              <a:lnSpc>
                <a:spcPts val="4818"/>
              </a:lnSpc>
            </a:pPr>
            <a:r>
              <a:rPr lang="en-US" sz="3441" dirty="0">
                <a:solidFill>
                  <a:srgbClr val="2D231C"/>
                </a:solidFill>
                <a:latin typeface="DejaVu Serif"/>
              </a:rPr>
              <a:t>Lớp:DHKTPM16FTT</a:t>
            </a:r>
          </a:p>
          <a:p>
            <a:pPr algn="ctr">
              <a:lnSpc>
                <a:spcPts val="4818"/>
              </a:lnSpc>
            </a:pPr>
            <a:r>
              <a:rPr lang="en-US" sz="3441" dirty="0" err="1">
                <a:solidFill>
                  <a:srgbClr val="2D231C"/>
                </a:solidFill>
                <a:latin typeface="DejaVu Serif"/>
              </a:rPr>
              <a:t>Nhóm</a:t>
            </a:r>
            <a:r>
              <a:rPr lang="en-US" sz="3441" dirty="0">
                <a:solidFill>
                  <a:srgbClr val="2D231C"/>
                </a:solidFill>
                <a:latin typeface="DejaVu Serif"/>
              </a:rPr>
              <a:t>: 07</a:t>
            </a:r>
          </a:p>
        </p:txBody>
      </p:sp>
      <p:sp>
        <p:nvSpPr>
          <p:cNvPr id="43" name="AutoShape 43"/>
          <p:cNvSpPr/>
          <p:nvPr/>
        </p:nvSpPr>
        <p:spPr>
          <a:xfrm>
            <a:off x="14321053" y="9881410"/>
            <a:ext cx="3894524" cy="0"/>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009365" y="-1420438"/>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15677428" y="7527256"/>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16478041" y="4102598"/>
            <a:ext cx="1562518" cy="1289788"/>
          </a:xfrm>
          <a:prstGeom prst="rect">
            <a:avLst/>
          </a:prstGeom>
        </p:spPr>
      </p:pic>
      <p:grpSp>
        <p:nvGrpSpPr>
          <p:cNvPr id="6" name="Group 6"/>
          <p:cNvGrpSpPr/>
          <p:nvPr/>
        </p:nvGrpSpPr>
        <p:grpSpPr>
          <a:xfrm>
            <a:off x="4176624" y="9676291"/>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4639737" y="-720393"/>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78038" y="-1028700"/>
            <a:ext cx="4294383" cy="4114800"/>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860597" y="7044689"/>
            <a:ext cx="4294383" cy="4114800"/>
          </a:xfrm>
          <a:prstGeom prst="rect">
            <a:avLst/>
          </a:prstGeom>
        </p:spPr>
      </p:pic>
      <p:graphicFrame>
        <p:nvGraphicFramePr>
          <p:cNvPr id="22" name="Table 22"/>
          <p:cNvGraphicFramePr>
            <a:graphicFrameLocks noGrp="1"/>
          </p:cNvGraphicFramePr>
          <p:nvPr/>
        </p:nvGraphicFramePr>
        <p:xfrm>
          <a:off x="6135706" y="218878"/>
          <a:ext cx="8873658" cy="9997988"/>
        </p:xfrm>
        <a:graphic>
          <a:graphicData uri="http://schemas.openxmlformats.org/drawingml/2006/table">
            <a:tbl>
              <a:tblPr/>
              <a:tblGrid>
                <a:gridCol w="4436829"/>
                <a:gridCol w="4436829"/>
              </a:tblGrid>
              <a:tr h="559126">
                <a:tc gridSpan="2">
                  <a:txBody>
                    <a:bodyPr/>
                    <a:lstStyle/>
                    <a:p>
                      <a:pPr algn="l">
                        <a:defRPr/>
                      </a:pPr>
                      <a:r>
                        <a:rPr lang="en-US" sz="1199">
                          <a:solidFill>
                            <a:srgbClr val="000000"/>
                          </a:solidFill>
                          <a:latin typeface="Open Sans Light Bold"/>
                        </a:rPr>
                        <a:t>−  Tên use case: Tính lương công nhân.</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199">
                          <a:solidFill>
                            <a:srgbClr val="000000"/>
                          </a:solidFill>
                          <a:latin typeface="Open Sans Light Bold"/>
                        </a:rPr>
                        <a:t>−  Tên use case: Tính lương công nhân.</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69076">
                <a:tc gridSpan="2">
                  <a:txBody>
                    <a:bodyPr/>
                    <a:lstStyle/>
                    <a:p>
                      <a:pPr algn="l">
                        <a:defRPr/>
                      </a:pPr>
                      <a:r>
                        <a:rPr lang="en-US" sz="1199">
                          <a:solidFill>
                            <a:srgbClr val="000000"/>
                          </a:solidFill>
                          <a:latin typeface="Open Sans Light Bold"/>
                        </a:rPr>
                        <a:t>−  Mô tả sơ lược: chức năng tính lương để tính lương một cách dễ dàng chính xác lương cho công nhân khi đến hạn trả lương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199">
                          <a:solidFill>
                            <a:srgbClr val="000000"/>
                          </a:solidFill>
                          <a:latin typeface="Open Sans Light Bold"/>
                        </a:rPr>
                        <a:t>−  Mô tả sơ lược: chức năng tính lương để tính lương một cách dễ dàng chính xác lương cho công nhân khi đến hạn trả lương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59126">
                <a:tc gridSpan="2">
                  <a:txBody>
                    <a:bodyPr/>
                    <a:lstStyle/>
                    <a:p>
                      <a:pPr algn="l">
                        <a:defRPr/>
                      </a:pPr>
                      <a:r>
                        <a:rPr lang="en-US" sz="1199">
                          <a:solidFill>
                            <a:srgbClr val="000000"/>
                          </a:solidFill>
                          <a:latin typeface="Open Sans Light Bold"/>
                        </a:rPr>
                        <a:t>−  Actor chính : Người kế toán </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199">
                          <a:solidFill>
                            <a:srgbClr val="000000"/>
                          </a:solidFill>
                          <a:latin typeface="Open Sans Light Bold"/>
                        </a:rPr>
                        <a:t>−  Actor chính : Người kế toán </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59126">
                <a:tc gridSpan="2">
                  <a:txBody>
                    <a:bodyPr/>
                    <a:lstStyle/>
                    <a:p>
                      <a:pPr algn="l">
                        <a:defRPr/>
                      </a:pPr>
                      <a:r>
                        <a:rPr lang="en-US" sz="1199">
                          <a:solidFill>
                            <a:srgbClr val="000000"/>
                          </a:solidFill>
                          <a:latin typeface="Open Sans Light Bold"/>
                        </a:rPr>
                        <a:t>−  Actor phụ: Không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199">
                          <a:solidFill>
                            <a:srgbClr val="000000"/>
                          </a:solidFill>
                          <a:latin typeface="Open Sans Light Bold"/>
                        </a:rPr>
                        <a:t>−  Actor phụ: Không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69076">
                <a:tc gridSpan="2">
                  <a:txBody>
                    <a:bodyPr/>
                    <a:lstStyle/>
                    <a:p>
                      <a:pPr algn="l">
                        <a:defRPr/>
                      </a:pPr>
                      <a:r>
                        <a:rPr lang="en-US" sz="1199">
                          <a:solidFill>
                            <a:srgbClr val="000000"/>
                          </a:solidFill>
                          <a:latin typeface="Open Sans Light Bold"/>
                        </a:rPr>
                        <a:t>−  Tiền điều kiện (Pre-condition): Hệ thống phải khởi động giao diện đăng nhập sau đó đăng nhập thành công,điền thông tin vào biểu mẫu dữ liệu hợp lệ, tồn tại ít nhất công nhân, một công đoạn.</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199">
                          <a:solidFill>
                            <a:srgbClr val="000000"/>
                          </a:solidFill>
                          <a:latin typeface="Open Sans Light Bold"/>
                        </a:rPr>
                        <a:t>−  Tiền điều kiện (Pre-condition): Hệ thống phải khởi động giao diện đăng nhập sau đó đăng nhập thành công,điền thông tin vào biểu mẫu dữ liệu hợp lệ, tồn tại ít nhất công nhân, một công đoạn.</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69076">
                <a:tc gridSpan="2">
                  <a:txBody>
                    <a:bodyPr/>
                    <a:lstStyle/>
                    <a:p>
                      <a:pPr algn="l">
                        <a:defRPr/>
                      </a:pPr>
                      <a:r>
                        <a:rPr lang="en-US" sz="1199">
                          <a:solidFill>
                            <a:srgbClr val="000000"/>
                          </a:solidFill>
                          <a:latin typeface="Open Sans Light Bold"/>
                        </a:rPr>
                        <a:t>−  Hậu điều kiện (Post-condition): Nếu đăng nhập thành công người dùng có thể thực hiện thao tác tính lương, khi thực hiện chức năng thì số tiền lương của công nhân sẽ được tính cụ thể và chính xác.</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199">
                          <a:solidFill>
                            <a:srgbClr val="000000"/>
                          </a:solidFill>
                          <a:latin typeface="Open Sans Light Bold"/>
                        </a:rPr>
                        <a:t>−  Hậu điều kiện (Post-condition): Nếu đăng nhập thành công người dùng có thể thực hiện thao tác tính lương, khi thực hiện chức năng thì số tiền lương của công nhân sẽ được tính cụ thể và chính xác.</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59126">
                <a:tc gridSpan="2">
                  <a:txBody>
                    <a:bodyPr/>
                    <a:lstStyle/>
                    <a:p>
                      <a:pPr algn="l">
                        <a:defRPr/>
                      </a:pPr>
                      <a:r>
                        <a:rPr lang="en-US" sz="1199">
                          <a:solidFill>
                            <a:srgbClr val="000000"/>
                          </a:solidFill>
                          <a:latin typeface="Open Sans Light Bold"/>
                        </a:rPr>
                        <a:t>−  Luồng sự kiện chính (main flow):</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199">
                          <a:solidFill>
                            <a:srgbClr val="000000"/>
                          </a:solidFill>
                          <a:latin typeface="Open Sans Light Bold"/>
                        </a:rPr>
                        <a:t>−  Luồng sự kiện chính (main flow):</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59126">
                <a:tc>
                  <a:txBody>
                    <a:bodyPr/>
                    <a:lstStyle/>
                    <a:p>
                      <a:pPr algn="l">
                        <a:defRPr/>
                      </a:pPr>
                      <a:r>
                        <a:rPr lang="en-US" sz="1199">
                          <a:solidFill>
                            <a:srgbClr val="000000"/>
                          </a:solidFill>
                          <a:latin typeface="Open Sans Light Bold"/>
                        </a:rPr>
                        <a:t>Actor</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199">
                          <a:solidFill>
                            <a:srgbClr val="000000"/>
                          </a:solidFill>
                          <a:latin typeface="Open Sans Light Bold"/>
                        </a:rPr>
                        <a:t>System</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398926">
                <a:tc>
                  <a:txBody>
                    <a:bodyPr/>
                    <a:lstStyle/>
                    <a:p>
                      <a:pPr algn="l">
                        <a:defRPr/>
                      </a:pPr>
                      <a:r>
                        <a:rPr lang="en-US" sz="1199">
                          <a:solidFill>
                            <a:srgbClr val="000000"/>
                          </a:solidFill>
                          <a:latin typeface="Open Sans Light Bold"/>
                        </a:rPr>
                        <a:t>1. Kế toán chọn chức năng quản lý lương  Lương </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199">
                          <a:solidFill>
                            <a:srgbClr val="000000"/>
                          </a:solidFill>
                          <a:latin typeface="Open Sans Light Bold"/>
                        </a:rPr>
                        <a:t>2. Hệ thống hiển thị giao diện tính lương công nhân gồm:+1 Bảng chấm công công nhân+1 Bảng công đoạn +1 biểu mẫu cho người dùng nhập dữ liệu+Các chức năng (tính lương,cập nhật,xóa,tìm kiếm)+1 ô nhập thông tin tìm kiếm</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979026">
                <a:tc>
                  <a:txBody>
                    <a:bodyPr/>
                    <a:lstStyle/>
                    <a:p>
                      <a:pPr algn="l">
                        <a:defRPr/>
                      </a:pPr>
                      <a:r>
                        <a:rPr lang="en-US" sz="1199">
                          <a:solidFill>
                            <a:srgbClr val="000000"/>
                          </a:solidFill>
                          <a:latin typeface="Open Sans Light Bold"/>
                        </a:rPr>
                        <a:t>3. Kế toán nhập hoặc chọn thông tin gồm: +Thông tin công nhân+ Thông tin công đoạn, +Số lượng sản phẩm đã hoàn thành trong công đoạn đó </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199">
                          <a:solidFill>
                            <a:srgbClr val="000000"/>
                          </a:solidFill>
                          <a:latin typeface="Open Sans Light Bold"/>
                        </a:rPr>
                        <a:t>4. Hệ thống kiểm tra thông tin nhập vào</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979026">
                <a:tc>
                  <a:txBody>
                    <a:bodyPr/>
                    <a:lstStyle/>
                    <a:p>
                      <a:pPr algn="l">
                        <a:defRPr/>
                      </a:pPr>
                      <a:r>
                        <a:rPr lang="en-US" sz="1199">
                          <a:solidFill>
                            <a:srgbClr val="000000"/>
                          </a:solidFill>
                          <a:latin typeface="Open Sans Light Bold"/>
                        </a:rPr>
                        <a:t>5. Kế toán bấm nút tính lương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199">
                          <a:solidFill>
                            <a:srgbClr val="000000"/>
                          </a:solidFill>
                          <a:latin typeface="Open Sans Light Bold"/>
                        </a:rPr>
                        <a:t>6. Tiền lương công nhân phù hợp với ngày công tương ứng sẽ được hiển thị vào phiếu tính lương và lưu vào CSDL</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59126">
                <a:tc gridSpan="2">
                  <a:txBody>
                    <a:bodyPr/>
                    <a:lstStyle/>
                    <a:p>
                      <a:pPr algn="l">
                        <a:defRPr/>
                      </a:pPr>
                      <a:r>
                        <a:rPr lang="en-US" sz="1199">
                          <a:solidFill>
                            <a:srgbClr val="000000"/>
                          </a:solidFill>
                          <a:latin typeface="Open Sans Light Bold"/>
                        </a:rPr>
                        <a:t>−  Luồng sự kiện thay thế (alternate flow):</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199">
                          <a:solidFill>
                            <a:srgbClr val="000000"/>
                          </a:solidFill>
                          <a:latin typeface="Open Sans Light Bold"/>
                        </a:rPr>
                        <a:t>−  Luồng sự kiện thay thế (alternate flow):</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979026">
                <a:tc>
                  <a:txBody>
                    <a:bodyPr/>
                    <a:lstStyle/>
                    <a:p>
                      <a:pPr algn="l">
                        <a:defRPr/>
                      </a:pPr>
                      <a:r>
                        <a:rPr lang="en-US" sz="1199">
                          <a:solidFill>
                            <a:srgbClr val="000000"/>
                          </a:solidFill>
                          <a:latin typeface="Open Sans Light Bold"/>
                        </a:rPr>
                        <a:t>3.1 Kế toán nhập hoặc chọn thông tin gồm: thông tin công nhân, thông tin công đoạn, số lượng sản phẩm đã hoàn thành trong công đoạn đó </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199">
                          <a:solidFill>
                            <a:srgbClr val="000000"/>
                          </a:solidFill>
                          <a:latin typeface="Open Sans Light Bold"/>
                        </a:rPr>
                        <a:t>5.1. Thông báo thông tin không hợp lệ5.2. Quay lại bước 3</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23" name="TextBox 23"/>
          <p:cNvSpPr txBox="1"/>
          <p:nvPr/>
        </p:nvSpPr>
        <p:spPr>
          <a:xfrm>
            <a:off x="198132" y="3193168"/>
            <a:ext cx="5366465" cy="523572"/>
          </a:xfrm>
          <a:prstGeom prst="rect">
            <a:avLst/>
          </a:prstGeom>
        </p:spPr>
        <p:txBody>
          <a:bodyPr lIns="0" tIns="0" rIns="0" bIns="0" rtlCol="0" anchor="t">
            <a:spAutoFit/>
          </a:bodyPr>
          <a:lstStyle/>
          <a:p>
            <a:pPr marL="0" lvl="0" indent="0">
              <a:lnSpc>
                <a:spcPts val="4135"/>
              </a:lnSpc>
              <a:spcBef>
                <a:spcPct val="0"/>
              </a:spcBef>
            </a:pPr>
            <a:r>
              <a:rPr lang="en-US" sz="3446" spc="-103">
                <a:solidFill>
                  <a:srgbClr val="433831"/>
                </a:solidFill>
                <a:latin typeface="Alegreya Bold"/>
              </a:rPr>
              <a:t>3.3.Mô tả usecase tính lương</a:t>
            </a:r>
          </a:p>
        </p:txBody>
      </p:sp>
      <p:sp>
        <p:nvSpPr>
          <p:cNvPr id="24" name="TextBox 24"/>
          <p:cNvSpPr txBox="1"/>
          <p:nvPr/>
        </p:nvSpPr>
        <p:spPr>
          <a:xfrm>
            <a:off x="235522" y="1123950"/>
            <a:ext cx="6573517" cy="685524"/>
          </a:xfrm>
          <a:prstGeom prst="rect">
            <a:avLst/>
          </a:prstGeom>
        </p:spPr>
        <p:txBody>
          <a:bodyPr lIns="0" tIns="0" rIns="0" bIns="0" rtlCol="0" anchor="t">
            <a:spAutoFit/>
          </a:bodyPr>
          <a:lstStyle/>
          <a:p>
            <a:pPr algn="ctr">
              <a:lnSpc>
                <a:spcPts val="5183"/>
              </a:lnSpc>
            </a:pPr>
            <a:r>
              <a:rPr lang="en-US" sz="5132">
                <a:solidFill>
                  <a:srgbClr val="433831"/>
                </a:solidFill>
                <a:latin typeface="Alegreya Medium Bold"/>
              </a:rPr>
              <a:t>Phân tích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15038498" y="9110974"/>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16478041" y="4102598"/>
            <a:ext cx="1562518" cy="1289788"/>
          </a:xfrm>
          <a:prstGeom prst="rect">
            <a:avLst/>
          </a:prstGeom>
        </p:spPr>
      </p:pic>
      <p:grpSp>
        <p:nvGrpSpPr>
          <p:cNvPr id="6" name="Group 6"/>
          <p:cNvGrpSpPr/>
          <p:nvPr/>
        </p:nvGrpSpPr>
        <p:grpSpPr>
          <a:xfrm>
            <a:off x="4176624" y="9676291"/>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78038" y="-1028700"/>
            <a:ext cx="4294383" cy="4114800"/>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642569" y="7363827"/>
            <a:ext cx="4294383" cy="4114800"/>
          </a:xfrm>
          <a:prstGeom prst="rect">
            <a:avLst/>
          </a:prstGeom>
        </p:spPr>
      </p:pic>
      <p:pic>
        <p:nvPicPr>
          <p:cNvPr id="22" name="Picture 22"/>
          <p:cNvPicPr>
            <a:picLocks noChangeAspect="1"/>
          </p:cNvPicPr>
          <p:nvPr/>
        </p:nvPicPr>
        <p:blipFill>
          <a:blip r:embed="rId10"/>
          <a:srcRect/>
          <a:stretch>
            <a:fillRect/>
          </a:stretch>
        </p:blipFill>
        <p:spPr>
          <a:xfrm>
            <a:off x="3539980" y="2049402"/>
            <a:ext cx="12320662" cy="7208898"/>
          </a:xfrm>
          <a:prstGeom prst="rect">
            <a:avLst/>
          </a:prstGeom>
        </p:spPr>
      </p:pic>
      <p:sp>
        <p:nvSpPr>
          <p:cNvPr id="23" name="TextBox 23"/>
          <p:cNvSpPr txBox="1"/>
          <p:nvPr/>
        </p:nvSpPr>
        <p:spPr>
          <a:xfrm>
            <a:off x="111361" y="2652020"/>
            <a:ext cx="2397093" cy="523572"/>
          </a:xfrm>
          <a:prstGeom prst="rect">
            <a:avLst/>
          </a:prstGeom>
        </p:spPr>
        <p:txBody>
          <a:bodyPr lIns="0" tIns="0" rIns="0" bIns="0" rtlCol="0" anchor="t">
            <a:spAutoFit/>
          </a:bodyPr>
          <a:lstStyle/>
          <a:p>
            <a:pPr marL="0" lvl="0" indent="0">
              <a:lnSpc>
                <a:spcPts val="4135"/>
              </a:lnSpc>
              <a:spcBef>
                <a:spcPct val="0"/>
              </a:spcBef>
            </a:pPr>
            <a:r>
              <a:rPr lang="en-US" sz="3446" spc="-103">
                <a:solidFill>
                  <a:srgbClr val="433831"/>
                </a:solidFill>
                <a:latin typeface="Alegreya Bold"/>
              </a:rPr>
              <a:t>sơ đồ tuần tự</a:t>
            </a:r>
          </a:p>
        </p:txBody>
      </p:sp>
      <p:sp>
        <p:nvSpPr>
          <p:cNvPr id="24" name="TextBox 24"/>
          <p:cNvSpPr txBox="1"/>
          <p:nvPr/>
        </p:nvSpPr>
        <p:spPr>
          <a:xfrm>
            <a:off x="235522" y="1123950"/>
            <a:ext cx="6573517" cy="685524"/>
          </a:xfrm>
          <a:prstGeom prst="rect">
            <a:avLst/>
          </a:prstGeom>
        </p:spPr>
        <p:txBody>
          <a:bodyPr lIns="0" tIns="0" rIns="0" bIns="0" rtlCol="0" anchor="t">
            <a:spAutoFit/>
          </a:bodyPr>
          <a:lstStyle/>
          <a:p>
            <a:pPr algn="ctr">
              <a:lnSpc>
                <a:spcPts val="5183"/>
              </a:lnSpc>
            </a:pPr>
            <a:r>
              <a:rPr lang="en-US" sz="5132">
                <a:solidFill>
                  <a:srgbClr val="433831"/>
                </a:solidFill>
                <a:latin typeface="Alegreya Medium Bold"/>
              </a:rPr>
              <a:t>Phân tích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15135627" y="8781336"/>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16478041" y="4102598"/>
            <a:ext cx="1562518" cy="1289788"/>
          </a:xfrm>
          <a:prstGeom prst="rect">
            <a:avLst/>
          </a:prstGeom>
        </p:spPr>
      </p:pic>
      <p:grpSp>
        <p:nvGrpSpPr>
          <p:cNvPr id="6" name="Group 6"/>
          <p:cNvGrpSpPr/>
          <p:nvPr/>
        </p:nvGrpSpPr>
        <p:grpSpPr>
          <a:xfrm>
            <a:off x="4176624" y="9676291"/>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78038" y="-1028700"/>
            <a:ext cx="4294383" cy="4114800"/>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642569" y="7363827"/>
            <a:ext cx="4294383" cy="4114800"/>
          </a:xfrm>
          <a:prstGeom prst="rect">
            <a:avLst/>
          </a:prstGeom>
        </p:spPr>
      </p:pic>
      <p:pic>
        <p:nvPicPr>
          <p:cNvPr id="22" name="Picture 22"/>
          <p:cNvPicPr>
            <a:picLocks noChangeAspect="1"/>
          </p:cNvPicPr>
          <p:nvPr/>
        </p:nvPicPr>
        <p:blipFill>
          <a:blip r:embed="rId10"/>
          <a:srcRect/>
          <a:stretch>
            <a:fillRect/>
          </a:stretch>
        </p:blipFill>
        <p:spPr>
          <a:xfrm>
            <a:off x="6169762" y="1274229"/>
            <a:ext cx="7334211" cy="8146999"/>
          </a:xfrm>
          <a:prstGeom prst="rect">
            <a:avLst/>
          </a:prstGeom>
        </p:spPr>
      </p:pic>
      <p:sp>
        <p:nvSpPr>
          <p:cNvPr id="23" name="TextBox 23"/>
          <p:cNvSpPr txBox="1"/>
          <p:nvPr/>
        </p:nvSpPr>
        <p:spPr>
          <a:xfrm>
            <a:off x="788432" y="2562528"/>
            <a:ext cx="2397093" cy="523572"/>
          </a:xfrm>
          <a:prstGeom prst="rect">
            <a:avLst/>
          </a:prstGeom>
        </p:spPr>
        <p:txBody>
          <a:bodyPr lIns="0" tIns="0" rIns="0" bIns="0" rtlCol="0" anchor="t">
            <a:spAutoFit/>
          </a:bodyPr>
          <a:lstStyle/>
          <a:p>
            <a:pPr marL="0" lvl="0" indent="0">
              <a:lnSpc>
                <a:spcPts val="4135"/>
              </a:lnSpc>
              <a:spcBef>
                <a:spcPct val="0"/>
              </a:spcBef>
            </a:pPr>
            <a:r>
              <a:rPr lang="en-US" sz="3446" spc="-103">
                <a:solidFill>
                  <a:srgbClr val="433831"/>
                </a:solidFill>
                <a:latin typeface="Alegreya Bold"/>
              </a:rPr>
              <a:t>sơ đồ activity</a:t>
            </a:r>
          </a:p>
        </p:txBody>
      </p:sp>
      <p:sp>
        <p:nvSpPr>
          <p:cNvPr id="24" name="TextBox 24"/>
          <p:cNvSpPr txBox="1"/>
          <p:nvPr/>
        </p:nvSpPr>
        <p:spPr>
          <a:xfrm>
            <a:off x="235522" y="1123950"/>
            <a:ext cx="6573517" cy="685524"/>
          </a:xfrm>
          <a:prstGeom prst="rect">
            <a:avLst/>
          </a:prstGeom>
        </p:spPr>
        <p:txBody>
          <a:bodyPr lIns="0" tIns="0" rIns="0" bIns="0" rtlCol="0" anchor="t">
            <a:spAutoFit/>
          </a:bodyPr>
          <a:lstStyle/>
          <a:p>
            <a:pPr algn="ctr">
              <a:lnSpc>
                <a:spcPts val="5183"/>
              </a:lnSpc>
            </a:pPr>
            <a:r>
              <a:rPr lang="en-US" sz="5132">
                <a:solidFill>
                  <a:srgbClr val="433831"/>
                </a:solidFill>
                <a:latin typeface="Alegreya Medium Bold"/>
              </a:rPr>
              <a:t>Phân tích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5798277" y="8370615"/>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740374" y="6843739"/>
            <a:ext cx="1562518" cy="1289788"/>
          </a:xfrm>
          <a:prstGeom prst="rect">
            <a:avLst/>
          </a:prstGeom>
        </p:spPr>
      </p:pic>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118492" y="-999804"/>
            <a:ext cx="4294383" cy="4114800"/>
          </a:xfrm>
          <a:prstGeom prst="rect">
            <a:avLst/>
          </a:prstGeom>
        </p:spPr>
      </p:pic>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5366916" y="7231994"/>
            <a:ext cx="4294383" cy="4114800"/>
          </a:xfrm>
          <a:prstGeom prst="rect">
            <a:avLst/>
          </a:prstGeom>
        </p:spPr>
      </p:pic>
      <p:pic>
        <p:nvPicPr>
          <p:cNvPr id="22"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729168" y="1218593"/>
            <a:ext cx="5933413" cy="1112515"/>
          </a:xfrm>
          <a:prstGeom prst="rect">
            <a:avLst/>
          </a:prstGeom>
        </p:spPr>
      </p:pic>
      <p:pic>
        <p:nvPicPr>
          <p:cNvPr id="23" name="Picture 23"/>
          <p:cNvPicPr>
            <a:picLocks noChangeAspect="1"/>
          </p:cNvPicPr>
          <p:nvPr/>
        </p:nvPicPr>
        <p:blipFill>
          <a:blip r:embed="rId14"/>
          <a:srcRect/>
          <a:stretch>
            <a:fillRect/>
          </a:stretch>
        </p:blipFill>
        <p:spPr>
          <a:xfrm>
            <a:off x="7790383" y="1323061"/>
            <a:ext cx="10268021" cy="7519281"/>
          </a:xfrm>
          <a:prstGeom prst="rect">
            <a:avLst/>
          </a:prstGeom>
        </p:spPr>
      </p:pic>
      <p:sp>
        <p:nvSpPr>
          <p:cNvPr id="24" name="TextBox 24"/>
          <p:cNvSpPr txBox="1"/>
          <p:nvPr/>
        </p:nvSpPr>
        <p:spPr>
          <a:xfrm>
            <a:off x="1225064" y="1552791"/>
            <a:ext cx="6647401" cy="510794"/>
          </a:xfrm>
          <a:prstGeom prst="rect">
            <a:avLst/>
          </a:prstGeom>
        </p:spPr>
        <p:txBody>
          <a:bodyPr lIns="0" tIns="0" rIns="0" bIns="0" rtlCol="0" anchor="t">
            <a:spAutoFit/>
          </a:bodyPr>
          <a:lstStyle/>
          <a:p>
            <a:pPr algn="ctr">
              <a:lnSpc>
                <a:spcPts val="3837"/>
              </a:lnSpc>
            </a:pPr>
            <a:r>
              <a:rPr lang="en-US" sz="3799">
                <a:solidFill>
                  <a:srgbClr val="433831"/>
                </a:solidFill>
                <a:latin typeface="Alegreya Medium"/>
              </a:rPr>
              <a:t>Thiết kế</a:t>
            </a:r>
          </a:p>
        </p:txBody>
      </p:sp>
      <p:sp>
        <p:nvSpPr>
          <p:cNvPr id="25" name="TextBox 25"/>
          <p:cNvSpPr txBox="1"/>
          <p:nvPr/>
        </p:nvSpPr>
        <p:spPr>
          <a:xfrm>
            <a:off x="-672023" y="3272435"/>
            <a:ext cx="8052173" cy="504882"/>
          </a:xfrm>
          <a:prstGeom prst="rect">
            <a:avLst/>
          </a:prstGeom>
        </p:spPr>
        <p:txBody>
          <a:bodyPr lIns="0" tIns="0" rIns="0" bIns="0" rtlCol="0" anchor="t">
            <a:spAutoFit/>
          </a:bodyPr>
          <a:lstStyle/>
          <a:p>
            <a:pPr algn="ctr">
              <a:lnSpc>
                <a:spcPts val="4196"/>
              </a:lnSpc>
            </a:pPr>
            <a:r>
              <a:rPr lang="en-US" sz="2997">
                <a:solidFill>
                  <a:srgbClr val="433831"/>
                </a:solidFill>
                <a:latin typeface="DejaVu Serif"/>
              </a:rPr>
              <a:t>1.Thiết kế mô hình lớp chi tiết</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4680608" y="8724077"/>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740374" y="6843739"/>
            <a:ext cx="1562518" cy="1289788"/>
          </a:xfrm>
          <a:prstGeom prst="rect">
            <a:avLst/>
          </a:prstGeom>
        </p:spPr>
      </p:pic>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118492" y="-999804"/>
            <a:ext cx="4294383" cy="4114800"/>
          </a:xfrm>
          <a:prstGeom prst="rect">
            <a:avLst/>
          </a:prstGeom>
        </p:spPr>
      </p:pic>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5366916" y="7231994"/>
            <a:ext cx="4294383" cy="4114800"/>
          </a:xfrm>
          <a:prstGeom prst="rect">
            <a:avLst/>
          </a:prstGeom>
        </p:spPr>
      </p:pic>
      <p:pic>
        <p:nvPicPr>
          <p:cNvPr id="22"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729168" y="1218593"/>
            <a:ext cx="5933413" cy="1112515"/>
          </a:xfrm>
          <a:prstGeom prst="rect">
            <a:avLst/>
          </a:prstGeom>
        </p:spPr>
      </p:pic>
      <p:pic>
        <p:nvPicPr>
          <p:cNvPr id="23" name="Picture 23"/>
          <p:cNvPicPr>
            <a:picLocks noChangeAspect="1"/>
          </p:cNvPicPr>
          <p:nvPr/>
        </p:nvPicPr>
        <p:blipFill>
          <a:blip r:embed="rId14"/>
          <a:srcRect/>
          <a:stretch>
            <a:fillRect/>
          </a:stretch>
        </p:blipFill>
        <p:spPr>
          <a:xfrm>
            <a:off x="7050596" y="2567225"/>
            <a:ext cx="10208704" cy="6167104"/>
          </a:xfrm>
          <a:prstGeom prst="rect">
            <a:avLst/>
          </a:prstGeom>
        </p:spPr>
      </p:pic>
      <p:sp>
        <p:nvSpPr>
          <p:cNvPr id="24" name="TextBox 24"/>
          <p:cNvSpPr txBox="1"/>
          <p:nvPr/>
        </p:nvSpPr>
        <p:spPr>
          <a:xfrm>
            <a:off x="1225064" y="1552791"/>
            <a:ext cx="6647401" cy="510794"/>
          </a:xfrm>
          <a:prstGeom prst="rect">
            <a:avLst/>
          </a:prstGeom>
        </p:spPr>
        <p:txBody>
          <a:bodyPr lIns="0" tIns="0" rIns="0" bIns="0" rtlCol="0" anchor="t">
            <a:spAutoFit/>
          </a:bodyPr>
          <a:lstStyle/>
          <a:p>
            <a:pPr algn="ctr">
              <a:lnSpc>
                <a:spcPts val="3837"/>
              </a:lnSpc>
            </a:pPr>
            <a:r>
              <a:rPr lang="en-US" sz="3799">
                <a:solidFill>
                  <a:srgbClr val="433831"/>
                </a:solidFill>
                <a:latin typeface="Alegreya Medium"/>
              </a:rPr>
              <a:t>Thiết kế</a:t>
            </a:r>
          </a:p>
        </p:txBody>
      </p:sp>
      <p:sp>
        <p:nvSpPr>
          <p:cNvPr id="25" name="TextBox 25"/>
          <p:cNvSpPr txBox="1"/>
          <p:nvPr/>
        </p:nvSpPr>
        <p:spPr>
          <a:xfrm>
            <a:off x="-672023" y="3272435"/>
            <a:ext cx="8052173" cy="504882"/>
          </a:xfrm>
          <a:prstGeom prst="rect">
            <a:avLst/>
          </a:prstGeom>
        </p:spPr>
        <p:txBody>
          <a:bodyPr lIns="0" tIns="0" rIns="0" bIns="0" rtlCol="0" anchor="t">
            <a:spAutoFit/>
          </a:bodyPr>
          <a:lstStyle/>
          <a:p>
            <a:pPr algn="ctr">
              <a:lnSpc>
                <a:spcPts val="4196"/>
              </a:lnSpc>
            </a:pPr>
            <a:r>
              <a:rPr lang="en-US" sz="2997">
                <a:solidFill>
                  <a:srgbClr val="433831"/>
                </a:solidFill>
                <a:latin typeface="DejaVu Serif"/>
              </a:rPr>
              <a:t>2.Thiết kế cơ sở dữ liệu</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5798277" y="8370615"/>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740374" y="6843739"/>
            <a:ext cx="1562518" cy="1289788"/>
          </a:xfrm>
          <a:prstGeom prst="rect">
            <a:avLst/>
          </a:prstGeom>
        </p:spPr>
      </p:pic>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118492" y="-999804"/>
            <a:ext cx="4294383" cy="4114800"/>
          </a:xfrm>
          <a:prstGeom prst="rect">
            <a:avLst/>
          </a:prstGeom>
        </p:spPr>
      </p:pic>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5366916" y="7231994"/>
            <a:ext cx="4294383" cy="4114800"/>
          </a:xfrm>
          <a:prstGeom prst="rect">
            <a:avLst/>
          </a:prstGeom>
        </p:spPr>
      </p:pic>
      <p:pic>
        <p:nvPicPr>
          <p:cNvPr id="22"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729168" y="1218593"/>
            <a:ext cx="5933413" cy="1112515"/>
          </a:xfrm>
          <a:prstGeom prst="rect">
            <a:avLst/>
          </a:prstGeom>
        </p:spPr>
      </p:pic>
      <p:pic>
        <p:nvPicPr>
          <p:cNvPr id="23" name="Picture 23"/>
          <p:cNvPicPr>
            <a:picLocks noChangeAspect="1"/>
          </p:cNvPicPr>
          <p:nvPr/>
        </p:nvPicPr>
        <p:blipFill>
          <a:blip r:embed="rId14"/>
          <a:srcRect/>
          <a:stretch>
            <a:fillRect/>
          </a:stretch>
        </p:blipFill>
        <p:spPr>
          <a:xfrm>
            <a:off x="8614812" y="862095"/>
            <a:ext cx="7003391" cy="8643824"/>
          </a:xfrm>
          <a:prstGeom prst="rect">
            <a:avLst/>
          </a:prstGeom>
        </p:spPr>
      </p:pic>
      <p:sp>
        <p:nvSpPr>
          <p:cNvPr id="24" name="TextBox 24"/>
          <p:cNvSpPr txBox="1"/>
          <p:nvPr/>
        </p:nvSpPr>
        <p:spPr>
          <a:xfrm>
            <a:off x="1225064" y="1552791"/>
            <a:ext cx="6647401" cy="510794"/>
          </a:xfrm>
          <a:prstGeom prst="rect">
            <a:avLst/>
          </a:prstGeom>
        </p:spPr>
        <p:txBody>
          <a:bodyPr lIns="0" tIns="0" rIns="0" bIns="0" rtlCol="0" anchor="t">
            <a:spAutoFit/>
          </a:bodyPr>
          <a:lstStyle/>
          <a:p>
            <a:pPr algn="ctr">
              <a:lnSpc>
                <a:spcPts val="3837"/>
              </a:lnSpc>
            </a:pPr>
            <a:r>
              <a:rPr lang="en-US" sz="3799">
                <a:solidFill>
                  <a:srgbClr val="433831"/>
                </a:solidFill>
                <a:latin typeface="Alegreya Medium"/>
              </a:rPr>
              <a:t>Thiết kế</a:t>
            </a:r>
          </a:p>
        </p:txBody>
      </p:sp>
      <p:sp>
        <p:nvSpPr>
          <p:cNvPr id="25" name="TextBox 25"/>
          <p:cNvSpPr txBox="1"/>
          <p:nvPr/>
        </p:nvSpPr>
        <p:spPr>
          <a:xfrm>
            <a:off x="-389592" y="3272435"/>
            <a:ext cx="8052173" cy="504882"/>
          </a:xfrm>
          <a:prstGeom prst="rect">
            <a:avLst/>
          </a:prstGeom>
        </p:spPr>
        <p:txBody>
          <a:bodyPr lIns="0" tIns="0" rIns="0" bIns="0" rtlCol="0" anchor="t">
            <a:spAutoFit/>
          </a:bodyPr>
          <a:lstStyle/>
          <a:p>
            <a:pPr algn="ctr">
              <a:lnSpc>
                <a:spcPts val="4196"/>
              </a:lnSpc>
            </a:pPr>
            <a:r>
              <a:rPr lang="en-US" sz="2997">
                <a:solidFill>
                  <a:srgbClr val="433831"/>
                </a:solidFill>
                <a:latin typeface="DejaVu Serif"/>
              </a:rPr>
              <a:t>3.Phân luồng màn hình ứng dụng</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5911213" y="-1597472"/>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3638402" y="8488865"/>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417719" y="6337340"/>
            <a:ext cx="1562518" cy="1289788"/>
          </a:xfrm>
          <a:prstGeom prst="rect">
            <a:avLst/>
          </a:prstGeom>
        </p:spPr>
      </p:pic>
      <p:grpSp>
        <p:nvGrpSpPr>
          <p:cNvPr id="6" name="Group 6"/>
          <p:cNvGrpSpPr/>
          <p:nvPr/>
        </p:nvGrpSpPr>
        <p:grpSpPr>
          <a:xfrm>
            <a:off x="4633785" y="9891644"/>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4664544" y="-349101"/>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118492" y="-999804"/>
            <a:ext cx="4294383" cy="4114800"/>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911213" y="7384625"/>
            <a:ext cx="4294383" cy="4114800"/>
          </a:xfrm>
          <a:prstGeom prst="rect">
            <a:avLst/>
          </a:prstGeom>
        </p:spPr>
      </p:pic>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028700" y="1868282"/>
            <a:ext cx="5209230" cy="976731"/>
          </a:xfrm>
          <a:prstGeom prst="rect">
            <a:avLst/>
          </a:prstGeom>
        </p:spPr>
      </p:pic>
      <p:graphicFrame>
        <p:nvGraphicFramePr>
          <p:cNvPr id="23" name="Table 23"/>
          <p:cNvGraphicFramePr>
            <a:graphicFrameLocks noGrp="1"/>
          </p:cNvGraphicFramePr>
          <p:nvPr/>
        </p:nvGraphicFramePr>
        <p:xfrm>
          <a:off x="6402447" y="206015"/>
          <a:ext cx="10607995" cy="12344400"/>
        </p:xfrm>
        <a:graphic>
          <a:graphicData uri="http://schemas.openxmlformats.org/drawingml/2006/table">
            <a:tbl>
              <a:tblPr/>
              <a:tblGrid>
                <a:gridCol w="1515428"/>
                <a:gridCol w="1515428"/>
                <a:gridCol w="1515428"/>
                <a:gridCol w="1448483"/>
                <a:gridCol w="1582372"/>
                <a:gridCol w="1515428"/>
                <a:gridCol w="1515428"/>
              </a:tblGrid>
              <a:tr h="1089364">
                <a:tc>
                  <a:txBody>
                    <a:bodyPr/>
                    <a:lstStyle/>
                    <a:p>
                      <a:pPr algn="l">
                        <a:defRPr/>
                      </a:pPr>
                      <a:endParaRPr/>
                    </a:p>
                    <a:p>
                      <a:r>
                        <a:rPr lang="en-US"/>
                        <a:t>   Test ID</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Chức năng</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Điều kiện trước</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Dữ liệu Test</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Kết quả mong muốn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Ghi chú</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509290">
                <a:tc>
                  <a:txBody>
                    <a:bodyPr/>
                    <a:lstStyle/>
                    <a:p>
                      <a:pPr algn="l">
                        <a:defRPr/>
                      </a:pPr>
                      <a:endParaRPr/>
                    </a:p>
                    <a:p>
                      <a:r>
                        <a:rPr lang="en-US"/>
                        <a:t>  UC001</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Đăng nhập</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Nhập tài khoản đúng và không nhập mật</a:t>
                      </a:r>
                    </a:p>
                    <a:p>
                      <a:r>
                        <a:rPr lang="en-US"/>
                        <a:t>  khẩu</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Tài khoản đúng là”ketoan” mật khẩu đúng</a:t>
                      </a:r>
                    </a:p>
                    <a:p>
                      <a:r>
                        <a:rPr lang="en-US"/>
                        <a:t>  là “ketoan” </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 ra thông báo ‘Bạn chưa nhập mật khẩu’</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719253">
                <a:tc>
                  <a:txBody>
                    <a:bodyPr/>
                    <a:lstStyle/>
                    <a:p>
                      <a:pPr algn="l">
                        <a:defRPr/>
                      </a:pPr>
                      <a:endParaRPr/>
                    </a:p>
                    <a:p>
                      <a:r>
                        <a:rPr lang="en-US"/>
                        <a:t>  UC002</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Đăng nhập</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Nhập mật khẩu đúng và không nhập tài</a:t>
                      </a:r>
                    </a:p>
                    <a:p>
                      <a:r>
                        <a:rPr lang="en-US"/>
                        <a:t>  khoản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Tài khoản đúng là”ketban” mật khẩu</a:t>
                      </a:r>
                    </a:p>
                    <a:p>
                      <a:r>
                        <a:rPr lang="en-US"/>
                        <a:t>  “”đúng là “ketoan’’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 ra thông báo ‘Bạn chưa nhập tài khoản’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929216">
                <a:tc>
                  <a:txBody>
                    <a:bodyPr/>
                    <a:lstStyle/>
                    <a:p>
                      <a:pPr algn="l">
                        <a:defRPr/>
                      </a:pPr>
                      <a:endParaRPr/>
                    </a:p>
                    <a:p>
                      <a:r>
                        <a:rPr lang="en-US"/>
                        <a:t>  UC003</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Đăng nhập</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Không nhập tài khoản và không nhập mật</a:t>
                      </a:r>
                    </a:p>
                    <a:p>
                      <a:r>
                        <a:rPr lang="en-US"/>
                        <a:t>  khẩu</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Để trống tài khoản và mật khẩu nhưng bấm</a:t>
                      </a:r>
                    </a:p>
                    <a:p>
                      <a:r>
                        <a:rPr lang="en-US"/>
                        <a:t>  nút đăng nhập</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 ra thông báo”Bạn chưa nhập tài khoản”.Vì</a:t>
                      </a:r>
                    </a:p>
                    <a:p>
                      <a:r>
                        <a:rPr lang="en-US"/>
                        <a:t>  mặt định là tài khoản phải nhập trước</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719253">
                <a:tc>
                  <a:txBody>
                    <a:bodyPr/>
                    <a:lstStyle/>
                    <a:p>
                      <a:pPr algn="l">
                        <a:defRPr/>
                      </a:pPr>
                      <a:endParaRPr/>
                    </a:p>
                    <a:p>
                      <a:r>
                        <a:rPr lang="en-US"/>
                        <a:t>  UC004</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Thêm nhân viên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Không nhập tên nhân viên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Đăng nhập thành công và chọn chức năng</a:t>
                      </a:r>
                    </a:p>
                    <a:p>
                      <a:r>
                        <a:rPr lang="en-US"/>
                        <a:t>  quản lý nhân viên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Để trống tên nhân viên và nhấn thêm</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 ra thông báo”Tên nhân viên không được</a:t>
                      </a:r>
                    </a:p>
                    <a:p>
                      <a:r>
                        <a:rPr lang="en-US"/>
                        <a:t>  để trống”.</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719253">
                <a:tc>
                  <a:txBody>
                    <a:bodyPr/>
                    <a:lstStyle/>
                    <a:p>
                      <a:pPr algn="l">
                        <a:defRPr/>
                      </a:pPr>
                      <a:endParaRPr/>
                    </a:p>
                    <a:p>
                      <a:r>
                        <a:rPr lang="en-US"/>
                        <a:t>  UC005</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Thêm nhân viên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Nhập sai tên nhân viên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Đăng nhập thành công và chọn chức năng</a:t>
                      </a:r>
                    </a:p>
                    <a:p>
                      <a:r>
                        <a:rPr lang="en-US"/>
                        <a:t>  quản lý nhân viên</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Nhập “hoa”</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 ra thông báo”Tên nhân viên phải viết</a:t>
                      </a:r>
                    </a:p>
                    <a:p>
                      <a:r>
                        <a:rPr lang="en-US"/>
                        <a:t>  hoa đầu từ ”.</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Vì mặc định đầu dòng phải viết hoa</a:t>
                      </a:r>
                    </a:p>
                    <a:p>
                      <a:r>
                        <a:rPr lang="en-US" sz="1200">
                          <a:solidFill>
                            <a:srgbClr val="000000"/>
                          </a:solidFill>
                          <a:latin typeface="Times Neue Roman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24" name="TextBox 24"/>
          <p:cNvSpPr txBox="1"/>
          <p:nvPr/>
        </p:nvSpPr>
        <p:spPr>
          <a:xfrm>
            <a:off x="309614" y="2134588"/>
            <a:ext cx="6647401" cy="510794"/>
          </a:xfrm>
          <a:prstGeom prst="rect">
            <a:avLst/>
          </a:prstGeom>
        </p:spPr>
        <p:txBody>
          <a:bodyPr lIns="0" tIns="0" rIns="0" bIns="0" rtlCol="0" anchor="t">
            <a:spAutoFit/>
          </a:bodyPr>
          <a:lstStyle/>
          <a:p>
            <a:pPr algn="ctr">
              <a:lnSpc>
                <a:spcPts val="3837"/>
              </a:lnSpc>
            </a:pPr>
            <a:r>
              <a:rPr lang="en-US" sz="3799">
                <a:solidFill>
                  <a:srgbClr val="433831"/>
                </a:solidFill>
                <a:latin typeface="Alegreya Medium"/>
              </a:rPr>
              <a:t>Thiết kế</a:t>
            </a:r>
          </a:p>
        </p:txBody>
      </p:sp>
      <p:sp>
        <p:nvSpPr>
          <p:cNvPr id="25" name="TextBox 25"/>
          <p:cNvSpPr txBox="1"/>
          <p:nvPr/>
        </p:nvSpPr>
        <p:spPr>
          <a:xfrm>
            <a:off x="-260614" y="3257138"/>
            <a:ext cx="7069654" cy="504882"/>
          </a:xfrm>
          <a:prstGeom prst="rect">
            <a:avLst/>
          </a:prstGeom>
        </p:spPr>
        <p:txBody>
          <a:bodyPr lIns="0" tIns="0" rIns="0" bIns="0" rtlCol="0" anchor="t">
            <a:spAutoFit/>
          </a:bodyPr>
          <a:lstStyle/>
          <a:p>
            <a:pPr algn="ctr">
              <a:lnSpc>
                <a:spcPts val="4196"/>
              </a:lnSpc>
            </a:pPr>
            <a:r>
              <a:rPr lang="en-US" sz="2997">
                <a:solidFill>
                  <a:srgbClr val="433831"/>
                </a:solidFill>
                <a:latin typeface="DejaVu Serif"/>
              </a:rPr>
              <a:t>4.Thiết kế tình huống kiểm thử:</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47782" y="9477031"/>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161143" y="-1503017"/>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49553">
            <a:off x="16478041" y="2631744"/>
            <a:ext cx="1562518" cy="1289788"/>
          </a:xfrm>
          <a:prstGeom prst="rect">
            <a:avLst/>
          </a:prstGeom>
        </p:spPr>
      </p:pic>
      <p:grpSp>
        <p:nvGrpSpPr>
          <p:cNvPr id="5" name="Group 5"/>
          <p:cNvGrpSpPr/>
          <p:nvPr/>
        </p:nvGrpSpPr>
        <p:grpSpPr>
          <a:xfrm>
            <a:off x="10734706" y="9975545"/>
            <a:ext cx="921923" cy="92192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60573" tIns="60573" rIns="60573" bIns="60573" rtlCol="0" anchor="ctr"/>
            <a:lstStyle/>
            <a:p>
              <a:pPr algn="ctr">
                <a:lnSpc>
                  <a:spcPts val="3171"/>
                </a:lnSpc>
              </a:pPr>
              <a:endParaRPr/>
            </a:p>
          </p:txBody>
        </p:sp>
      </p:grpSp>
      <p:grpSp>
        <p:nvGrpSpPr>
          <p:cNvPr id="8" name="Group 8"/>
          <p:cNvGrpSpPr/>
          <p:nvPr/>
        </p:nvGrpSpPr>
        <p:grpSpPr>
          <a:xfrm>
            <a:off x="6237930" y="-571110"/>
            <a:ext cx="1142219" cy="1142219"/>
            <a:chOff x="0" y="0"/>
            <a:chExt cx="1522959" cy="1522959"/>
          </a:xfrm>
        </p:grpSpPr>
        <p:grpSp>
          <p:nvGrpSpPr>
            <p:cNvPr id="9" name="Group 9"/>
            <p:cNvGrpSpPr/>
            <p:nvPr/>
          </p:nvGrpSpPr>
          <p:grpSpPr>
            <a:xfrm>
              <a:off x="0" y="0"/>
              <a:ext cx="1522959" cy="152295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2" name="Group 12"/>
            <p:cNvGrpSpPr/>
            <p:nvPr/>
          </p:nvGrpSpPr>
          <p:grpSpPr>
            <a:xfrm>
              <a:off x="162981" y="162981"/>
              <a:ext cx="1196997" cy="11969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18492" y="-999804"/>
            <a:ext cx="4294383"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5366916" y="7231994"/>
            <a:ext cx="4294383" cy="4114800"/>
          </a:xfrm>
          <a:prstGeom prst="rect">
            <a:avLst/>
          </a:prstGeom>
        </p:spPr>
      </p:pic>
      <p:pic>
        <p:nvPicPr>
          <p:cNvPr id="17" name="Picture 17"/>
          <p:cNvPicPr>
            <a:picLocks noChangeAspect="1"/>
          </p:cNvPicPr>
          <p:nvPr/>
        </p:nvPicPr>
        <p:blipFill>
          <a:blip r:embed="rId8"/>
          <a:srcRect/>
          <a:stretch>
            <a:fillRect/>
          </a:stretch>
        </p:blipFill>
        <p:spPr>
          <a:xfrm>
            <a:off x="2031356" y="2890346"/>
            <a:ext cx="11748969" cy="6405163"/>
          </a:xfrm>
          <a:prstGeom prst="rect">
            <a:avLst/>
          </a:prstGeom>
        </p:spPr>
      </p:pic>
      <p:sp>
        <p:nvSpPr>
          <p:cNvPr id="18" name="TextBox 18"/>
          <p:cNvSpPr txBox="1"/>
          <p:nvPr/>
        </p:nvSpPr>
        <p:spPr>
          <a:xfrm>
            <a:off x="5554647" y="989244"/>
            <a:ext cx="6647401" cy="802005"/>
          </a:xfrm>
          <a:prstGeom prst="rect">
            <a:avLst/>
          </a:prstGeom>
        </p:spPr>
        <p:txBody>
          <a:bodyPr lIns="0" tIns="0" rIns="0" bIns="0" rtlCol="0" anchor="t">
            <a:spAutoFit/>
          </a:bodyPr>
          <a:lstStyle/>
          <a:p>
            <a:pPr algn="ctr">
              <a:lnSpc>
                <a:spcPts val="6059"/>
              </a:lnSpc>
            </a:pPr>
            <a:r>
              <a:rPr lang="en-US" sz="5999">
                <a:solidFill>
                  <a:srgbClr val="745E4D"/>
                </a:solidFill>
                <a:latin typeface="Alegreya Medium"/>
              </a:rPr>
              <a:t>Hiện thực</a:t>
            </a:r>
          </a:p>
        </p:txBody>
      </p:sp>
      <p:sp>
        <p:nvSpPr>
          <p:cNvPr id="19" name="TextBox 19"/>
          <p:cNvSpPr txBox="1"/>
          <p:nvPr/>
        </p:nvSpPr>
        <p:spPr>
          <a:xfrm>
            <a:off x="1360201" y="2029374"/>
            <a:ext cx="5825877" cy="679450"/>
          </a:xfrm>
          <a:prstGeom prst="rect">
            <a:avLst/>
          </a:prstGeom>
        </p:spPr>
        <p:txBody>
          <a:bodyPr lIns="0" tIns="0" rIns="0" bIns="0" rtlCol="0" anchor="t">
            <a:spAutoFit/>
          </a:bodyPr>
          <a:lstStyle/>
          <a:p>
            <a:pPr algn="ctr">
              <a:lnSpc>
                <a:spcPts val="5599"/>
              </a:lnSpc>
            </a:pPr>
            <a:r>
              <a:rPr lang="en-US" sz="3999">
                <a:solidFill>
                  <a:srgbClr val="745E4D"/>
                </a:solidFill>
                <a:latin typeface="DejaVu Serif"/>
              </a:rPr>
              <a:t>1.Màn hình đăng nhập</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47782" y="9477031"/>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161143" y="-1503017"/>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49553">
            <a:off x="16478041" y="2631744"/>
            <a:ext cx="1562518" cy="1289788"/>
          </a:xfrm>
          <a:prstGeom prst="rect">
            <a:avLst/>
          </a:prstGeom>
        </p:spPr>
      </p:pic>
      <p:grpSp>
        <p:nvGrpSpPr>
          <p:cNvPr id="5" name="Group 5"/>
          <p:cNvGrpSpPr/>
          <p:nvPr/>
        </p:nvGrpSpPr>
        <p:grpSpPr>
          <a:xfrm>
            <a:off x="10734706" y="9975545"/>
            <a:ext cx="921923" cy="92192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60573" tIns="60573" rIns="60573" bIns="60573" rtlCol="0" anchor="ctr"/>
            <a:lstStyle/>
            <a:p>
              <a:pPr algn="ctr">
                <a:lnSpc>
                  <a:spcPts val="3171"/>
                </a:lnSpc>
              </a:pPr>
              <a:endParaRPr/>
            </a:p>
          </p:txBody>
        </p:sp>
      </p:grpSp>
      <p:grpSp>
        <p:nvGrpSpPr>
          <p:cNvPr id="8" name="Group 8"/>
          <p:cNvGrpSpPr/>
          <p:nvPr/>
        </p:nvGrpSpPr>
        <p:grpSpPr>
          <a:xfrm>
            <a:off x="6237930" y="-571110"/>
            <a:ext cx="1142219" cy="1142219"/>
            <a:chOff x="0" y="0"/>
            <a:chExt cx="1522959" cy="1522959"/>
          </a:xfrm>
        </p:grpSpPr>
        <p:grpSp>
          <p:nvGrpSpPr>
            <p:cNvPr id="9" name="Group 9"/>
            <p:cNvGrpSpPr/>
            <p:nvPr/>
          </p:nvGrpSpPr>
          <p:grpSpPr>
            <a:xfrm>
              <a:off x="0" y="0"/>
              <a:ext cx="1522959" cy="152295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2" name="Group 12"/>
            <p:cNvGrpSpPr/>
            <p:nvPr/>
          </p:nvGrpSpPr>
          <p:grpSpPr>
            <a:xfrm>
              <a:off x="162981" y="162981"/>
              <a:ext cx="1196997" cy="11969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18492" y="-999804"/>
            <a:ext cx="4294383"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5366916" y="7231994"/>
            <a:ext cx="4294383" cy="4114800"/>
          </a:xfrm>
          <a:prstGeom prst="rect">
            <a:avLst/>
          </a:prstGeom>
        </p:spPr>
      </p:pic>
      <p:pic>
        <p:nvPicPr>
          <p:cNvPr id="17" name="Picture 17"/>
          <p:cNvPicPr>
            <a:picLocks noChangeAspect="1"/>
          </p:cNvPicPr>
          <p:nvPr/>
        </p:nvPicPr>
        <p:blipFill>
          <a:blip r:embed="rId8"/>
          <a:srcRect/>
          <a:stretch>
            <a:fillRect/>
          </a:stretch>
        </p:blipFill>
        <p:spPr>
          <a:xfrm>
            <a:off x="1873480" y="2379150"/>
            <a:ext cx="13457222" cy="7569687"/>
          </a:xfrm>
          <a:prstGeom prst="rect">
            <a:avLst/>
          </a:prstGeom>
        </p:spPr>
      </p:pic>
      <p:sp>
        <p:nvSpPr>
          <p:cNvPr id="18" name="TextBox 18"/>
          <p:cNvSpPr txBox="1"/>
          <p:nvPr/>
        </p:nvSpPr>
        <p:spPr>
          <a:xfrm>
            <a:off x="5820299" y="811536"/>
            <a:ext cx="6647401" cy="802005"/>
          </a:xfrm>
          <a:prstGeom prst="rect">
            <a:avLst/>
          </a:prstGeom>
        </p:spPr>
        <p:txBody>
          <a:bodyPr lIns="0" tIns="0" rIns="0" bIns="0" rtlCol="0" anchor="t">
            <a:spAutoFit/>
          </a:bodyPr>
          <a:lstStyle/>
          <a:p>
            <a:pPr algn="ctr">
              <a:lnSpc>
                <a:spcPts val="6059"/>
              </a:lnSpc>
            </a:pPr>
            <a:r>
              <a:rPr lang="en-US" sz="5999">
                <a:solidFill>
                  <a:srgbClr val="745E4D"/>
                </a:solidFill>
                <a:latin typeface="Alegreya Medium"/>
              </a:rPr>
              <a:t>Hiện thực</a:t>
            </a:r>
          </a:p>
        </p:txBody>
      </p:sp>
      <p:sp>
        <p:nvSpPr>
          <p:cNvPr id="19" name="TextBox 19"/>
          <p:cNvSpPr txBox="1"/>
          <p:nvPr/>
        </p:nvSpPr>
        <p:spPr>
          <a:xfrm>
            <a:off x="1873480" y="1672993"/>
            <a:ext cx="5604123" cy="679450"/>
          </a:xfrm>
          <a:prstGeom prst="rect">
            <a:avLst/>
          </a:prstGeom>
        </p:spPr>
        <p:txBody>
          <a:bodyPr lIns="0" tIns="0" rIns="0" bIns="0" rtlCol="0" anchor="t">
            <a:spAutoFit/>
          </a:bodyPr>
          <a:lstStyle/>
          <a:p>
            <a:pPr algn="ctr">
              <a:lnSpc>
                <a:spcPts val="5599"/>
              </a:lnSpc>
            </a:pPr>
            <a:r>
              <a:rPr lang="en-US" sz="3999">
                <a:solidFill>
                  <a:srgbClr val="745E4D"/>
                </a:solidFill>
                <a:latin typeface="DejaVu Serif"/>
              </a:rPr>
              <a:t>2.Màn hình trang chủ</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47782" y="9477031"/>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161143" y="-1503017"/>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49553">
            <a:off x="16478041" y="2631744"/>
            <a:ext cx="1562518" cy="1289788"/>
          </a:xfrm>
          <a:prstGeom prst="rect">
            <a:avLst/>
          </a:prstGeom>
        </p:spPr>
      </p:pic>
      <p:grpSp>
        <p:nvGrpSpPr>
          <p:cNvPr id="5" name="Group 5"/>
          <p:cNvGrpSpPr/>
          <p:nvPr/>
        </p:nvGrpSpPr>
        <p:grpSpPr>
          <a:xfrm>
            <a:off x="10734706" y="9975545"/>
            <a:ext cx="921923" cy="92192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60573" tIns="60573" rIns="60573" bIns="60573" rtlCol="0" anchor="ctr"/>
            <a:lstStyle/>
            <a:p>
              <a:pPr algn="ctr">
                <a:lnSpc>
                  <a:spcPts val="3171"/>
                </a:lnSpc>
              </a:pPr>
              <a:endParaRPr/>
            </a:p>
          </p:txBody>
        </p:sp>
      </p:grpSp>
      <p:grpSp>
        <p:nvGrpSpPr>
          <p:cNvPr id="8" name="Group 8"/>
          <p:cNvGrpSpPr/>
          <p:nvPr/>
        </p:nvGrpSpPr>
        <p:grpSpPr>
          <a:xfrm>
            <a:off x="6237930" y="-571110"/>
            <a:ext cx="1142219" cy="1142219"/>
            <a:chOff x="0" y="0"/>
            <a:chExt cx="1522959" cy="1522959"/>
          </a:xfrm>
        </p:grpSpPr>
        <p:grpSp>
          <p:nvGrpSpPr>
            <p:cNvPr id="9" name="Group 9"/>
            <p:cNvGrpSpPr/>
            <p:nvPr/>
          </p:nvGrpSpPr>
          <p:grpSpPr>
            <a:xfrm>
              <a:off x="0" y="0"/>
              <a:ext cx="1522959" cy="152295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2" name="Group 12"/>
            <p:cNvGrpSpPr/>
            <p:nvPr/>
          </p:nvGrpSpPr>
          <p:grpSpPr>
            <a:xfrm>
              <a:off x="162981" y="162981"/>
              <a:ext cx="1196997" cy="11969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18492" y="-999804"/>
            <a:ext cx="4294383"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5366916" y="7231994"/>
            <a:ext cx="4294383" cy="4114800"/>
          </a:xfrm>
          <a:prstGeom prst="rect">
            <a:avLst/>
          </a:prstGeom>
        </p:spPr>
      </p:pic>
      <p:pic>
        <p:nvPicPr>
          <p:cNvPr id="17" name="Picture 17"/>
          <p:cNvPicPr>
            <a:picLocks noChangeAspect="1"/>
          </p:cNvPicPr>
          <p:nvPr/>
        </p:nvPicPr>
        <p:blipFill>
          <a:blip r:embed="rId8"/>
          <a:srcRect/>
          <a:stretch>
            <a:fillRect/>
          </a:stretch>
        </p:blipFill>
        <p:spPr>
          <a:xfrm>
            <a:off x="2180879" y="2352443"/>
            <a:ext cx="13457222" cy="7569687"/>
          </a:xfrm>
          <a:prstGeom prst="rect">
            <a:avLst/>
          </a:prstGeom>
        </p:spPr>
      </p:pic>
      <p:sp>
        <p:nvSpPr>
          <p:cNvPr id="18" name="TextBox 18"/>
          <p:cNvSpPr txBox="1"/>
          <p:nvPr/>
        </p:nvSpPr>
        <p:spPr>
          <a:xfrm>
            <a:off x="5355807" y="811536"/>
            <a:ext cx="6647401" cy="802005"/>
          </a:xfrm>
          <a:prstGeom prst="rect">
            <a:avLst/>
          </a:prstGeom>
        </p:spPr>
        <p:txBody>
          <a:bodyPr lIns="0" tIns="0" rIns="0" bIns="0" rtlCol="0" anchor="t">
            <a:spAutoFit/>
          </a:bodyPr>
          <a:lstStyle/>
          <a:p>
            <a:pPr algn="ctr">
              <a:lnSpc>
                <a:spcPts val="6059"/>
              </a:lnSpc>
            </a:pPr>
            <a:r>
              <a:rPr lang="en-US" sz="5999">
                <a:solidFill>
                  <a:srgbClr val="745E4D"/>
                </a:solidFill>
                <a:latin typeface="Alegreya Medium"/>
              </a:rPr>
              <a:t>Hiện thực</a:t>
            </a:r>
          </a:p>
        </p:txBody>
      </p:sp>
      <p:sp>
        <p:nvSpPr>
          <p:cNvPr id="19" name="TextBox 19"/>
          <p:cNvSpPr txBox="1"/>
          <p:nvPr/>
        </p:nvSpPr>
        <p:spPr>
          <a:xfrm>
            <a:off x="1028700" y="1672993"/>
            <a:ext cx="7679382" cy="679450"/>
          </a:xfrm>
          <a:prstGeom prst="rect">
            <a:avLst/>
          </a:prstGeom>
        </p:spPr>
        <p:txBody>
          <a:bodyPr lIns="0" tIns="0" rIns="0" bIns="0" rtlCol="0" anchor="t">
            <a:spAutoFit/>
          </a:bodyPr>
          <a:lstStyle/>
          <a:p>
            <a:pPr algn="ctr">
              <a:lnSpc>
                <a:spcPts val="5599"/>
              </a:lnSpc>
            </a:pPr>
            <a:r>
              <a:rPr lang="en-US" sz="3999">
                <a:solidFill>
                  <a:srgbClr val="745E4D"/>
                </a:solidFill>
                <a:latin typeface="DejaVu Serif"/>
              </a:rPr>
              <a:t>3.Màn hình quản lý nhân viên</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TextBox 2"/>
          <p:cNvSpPr txBox="1"/>
          <p:nvPr/>
        </p:nvSpPr>
        <p:spPr>
          <a:xfrm>
            <a:off x="5045592" y="1173919"/>
            <a:ext cx="8196816" cy="849757"/>
          </a:xfrm>
          <a:prstGeom prst="rect">
            <a:avLst/>
          </a:prstGeom>
        </p:spPr>
        <p:txBody>
          <a:bodyPr lIns="0" tIns="0" rIns="0" bIns="0" rtlCol="0" anchor="t">
            <a:spAutoFit/>
          </a:bodyPr>
          <a:lstStyle/>
          <a:p>
            <a:pPr algn="ctr">
              <a:lnSpc>
                <a:spcPts val="6463"/>
              </a:lnSpc>
            </a:pPr>
            <a:r>
              <a:rPr lang="en-US" sz="6399">
                <a:solidFill>
                  <a:srgbClr val="433831"/>
                </a:solidFill>
                <a:latin typeface="Alegreya Medium Bold"/>
              </a:rPr>
              <a:t>Nội dung thuyết trình</a:t>
            </a:r>
          </a:p>
        </p:txBody>
      </p:sp>
      <p:sp>
        <p:nvSpPr>
          <p:cNvPr id="3" name="TextBox 3"/>
          <p:cNvSpPr txBox="1"/>
          <p:nvPr/>
        </p:nvSpPr>
        <p:spPr>
          <a:xfrm>
            <a:off x="3022863" y="3344799"/>
            <a:ext cx="5975529" cy="600075"/>
          </a:xfrm>
          <a:prstGeom prst="rect">
            <a:avLst/>
          </a:prstGeom>
        </p:spPr>
        <p:txBody>
          <a:bodyPr lIns="0" tIns="0" rIns="0" bIns="0" rtlCol="0" anchor="t">
            <a:spAutoFit/>
          </a:bodyPr>
          <a:lstStyle/>
          <a:p>
            <a:pPr marL="0" lvl="0" indent="0">
              <a:lnSpc>
                <a:spcPts val="4739"/>
              </a:lnSpc>
              <a:spcBef>
                <a:spcPct val="0"/>
              </a:spcBef>
            </a:pPr>
            <a:r>
              <a:rPr lang="en-US" sz="3949" spc="-118">
                <a:solidFill>
                  <a:srgbClr val="433831"/>
                </a:solidFill>
                <a:latin typeface="Alegreya Bold"/>
              </a:rPr>
              <a:t>Giới thiệu</a:t>
            </a:r>
          </a:p>
        </p:txBody>
      </p:sp>
      <p:sp>
        <p:nvSpPr>
          <p:cNvPr id="4" name="TextBox 4"/>
          <p:cNvSpPr txBox="1"/>
          <p:nvPr/>
        </p:nvSpPr>
        <p:spPr>
          <a:xfrm>
            <a:off x="3022863" y="4811244"/>
            <a:ext cx="5975529" cy="600075"/>
          </a:xfrm>
          <a:prstGeom prst="rect">
            <a:avLst/>
          </a:prstGeom>
        </p:spPr>
        <p:txBody>
          <a:bodyPr lIns="0" tIns="0" rIns="0" bIns="0" rtlCol="0" anchor="t">
            <a:spAutoFit/>
          </a:bodyPr>
          <a:lstStyle/>
          <a:p>
            <a:pPr marL="0" lvl="0" indent="0">
              <a:lnSpc>
                <a:spcPts val="4739"/>
              </a:lnSpc>
              <a:spcBef>
                <a:spcPct val="0"/>
              </a:spcBef>
            </a:pPr>
            <a:r>
              <a:rPr lang="en-US" sz="3949" spc="-118">
                <a:solidFill>
                  <a:srgbClr val="433831"/>
                </a:solidFill>
                <a:latin typeface="Alegreya Bold"/>
              </a:rPr>
              <a:t>Yêu cầu ứng dụng</a:t>
            </a:r>
          </a:p>
        </p:txBody>
      </p:sp>
      <p:sp>
        <p:nvSpPr>
          <p:cNvPr id="5" name="TextBox 5"/>
          <p:cNvSpPr txBox="1"/>
          <p:nvPr/>
        </p:nvSpPr>
        <p:spPr>
          <a:xfrm>
            <a:off x="3022863" y="6093570"/>
            <a:ext cx="5975529" cy="600075"/>
          </a:xfrm>
          <a:prstGeom prst="rect">
            <a:avLst/>
          </a:prstGeom>
        </p:spPr>
        <p:txBody>
          <a:bodyPr lIns="0" tIns="0" rIns="0" bIns="0" rtlCol="0" anchor="t">
            <a:spAutoFit/>
          </a:bodyPr>
          <a:lstStyle/>
          <a:p>
            <a:pPr marL="0" lvl="0" indent="0">
              <a:lnSpc>
                <a:spcPts val="4739"/>
              </a:lnSpc>
              <a:spcBef>
                <a:spcPct val="0"/>
              </a:spcBef>
            </a:pPr>
            <a:r>
              <a:rPr lang="en-US" sz="3949" spc="-118">
                <a:solidFill>
                  <a:srgbClr val="433831"/>
                </a:solidFill>
                <a:latin typeface="Alegreya Bold"/>
              </a:rPr>
              <a:t>Phân tích</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81968" y="3221253"/>
            <a:ext cx="948353" cy="847166"/>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81968" y="4668472"/>
            <a:ext cx="948353" cy="847166"/>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81968" y="6031797"/>
            <a:ext cx="948353" cy="84716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4705440" y="-1389339"/>
            <a:ext cx="3352965" cy="2840876"/>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10496" y="8842342"/>
            <a:ext cx="3352965" cy="284087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01715">
            <a:off x="13450691" y="8724077"/>
            <a:ext cx="1450030" cy="1130633"/>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649553">
            <a:off x="16915649" y="4829477"/>
            <a:ext cx="1562518" cy="1289788"/>
          </a:xfrm>
          <a:prstGeom prst="rect">
            <a:avLst/>
          </a:prstGeom>
        </p:spPr>
      </p:pic>
      <p:grpSp>
        <p:nvGrpSpPr>
          <p:cNvPr id="13" name="Group 13"/>
          <p:cNvGrpSpPr/>
          <p:nvPr/>
        </p:nvGrpSpPr>
        <p:grpSpPr>
          <a:xfrm>
            <a:off x="10609179" y="9850018"/>
            <a:ext cx="1172978" cy="1172978"/>
            <a:chOff x="0" y="0"/>
            <a:chExt cx="1563971" cy="1563971"/>
          </a:xfrm>
        </p:grpSpPr>
        <p:grpSp>
          <p:nvGrpSpPr>
            <p:cNvPr id="14" name="Group 14"/>
            <p:cNvGrpSpPr/>
            <p:nvPr/>
          </p:nvGrpSpPr>
          <p:grpSpPr>
            <a:xfrm>
              <a:off x="0" y="0"/>
              <a:ext cx="1563971" cy="1563971"/>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7" name="Group 17"/>
            <p:cNvGrpSpPr/>
            <p:nvPr/>
          </p:nvGrpSpPr>
          <p:grpSpPr>
            <a:xfrm>
              <a:off x="167370" y="167370"/>
              <a:ext cx="1229231" cy="1229231"/>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20" name="Group 20"/>
          <p:cNvGrpSpPr/>
          <p:nvPr/>
        </p:nvGrpSpPr>
        <p:grpSpPr>
          <a:xfrm>
            <a:off x="6237930" y="-571110"/>
            <a:ext cx="1142219" cy="1142219"/>
            <a:chOff x="0" y="0"/>
            <a:chExt cx="1522959" cy="1522959"/>
          </a:xfrm>
        </p:grpSpPr>
        <p:grpSp>
          <p:nvGrpSpPr>
            <p:cNvPr id="21" name="Group 21"/>
            <p:cNvGrpSpPr/>
            <p:nvPr/>
          </p:nvGrpSpPr>
          <p:grpSpPr>
            <a:xfrm>
              <a:off x="0" y="0"/>
              <a:ext cx="1522959" cy="1522959"/>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24" name="Group 24"/>
            <p:cNvGrpSpPr/>
            <p:nvPr/>
          </p:nvGrpSpPr>
          <p:grpSpPr>
            <a:xfrm>
              <a:off x="162981" y="162981"/>
              <a:ext cx="1196997" cy="1196997"/>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118492" y="-999804"/>
            <a:ext cx="4294383" cy="4114800"/>
          </a:xfrm>
          <a:prstGeom prst="rect">
            <a:avLst/>
          </a:prstGeom>
        </p:spPr>
      </p:pic>
      <p:pic>
        <p:nvPicPr>
          <p:cNvPr id="28" name="Picture 2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5366916" y="7231994"/>
            <a:ext cx="4294383" cy="4114800"/>
          </a:xfrm>
          <a:prstGeom prst="rect">
            <a:avLst/>
          </a:prstGeom>
        </p:spPr>
      </p:pic>
      <p:sp>
        <p:nvSpPr>
          <p:cNvPr id="29" name="TextBox 29"/>
          <p:cNvSpPr txBox="1"/>
          <p:nvPr/>
        </p:nvSpPr>
        <p:spPr>
          <a:xfrm>
            <a:off x="11187941" y="3344799"/>
            <a:ext cx="5975529" cy="600075"/>
          </a:xfrm>
          <a:prstGeom prst="rect">
            <a:avLst/>
          </a:prstGeom>
        </p:spPr>
        <p:txBody>
          <a:bodyPr lIns="0" tIns="0" rIns="0" bIns="0" rtlCol="0" anchor="t">
            <a:spAutoFit/>
          </a:bodyPr>
          <a:lstStyle/>
          <a:p>
            <a:pPr marL="0" lvl="0" indent="0">
              <a:lnSpc>
                <a:spcPts val="4739"/>
              </a:lnSpc>
              <a:spcBef>
                <a:spcPct val="0"/>
              </a:spcBef>
            </a:pPr>
            <a:r>
              <a:rPr lang="en-US" sz="3949" spc="-118">
                <a:solidFill>
                  <a:srgbClr val="433831"/>
                </a:solidFill>
                <a:latin typeface="Alegreya Bold"/>
              </a:rPr>
              <a:t>Hiện thực</a:t>
            </a:r>
          </a:p>
        </p:txBody>
      </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944314" y="3221253"/>
            <a:ext cx="948353" cy="847166"/>
          </a:xfrm>
          <a:prstGeom prst="rect">
            <a:avLst/>
          </a:prstGeom>
        </p:spPr>
      </p:pic>
      <p:pic>
        <p:nvPicPr>
          <p:cNvPr id="31" name="Picture 3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781968" y="7393314"/>
            <a:ext cx="948353" cy="847166"/>
          </a:xfrm>
          <a:prstGeom prst="rect">
            <a:avLst/>
          </a:prstGeom>
        </p:spPr>
      </p:pic>
      <p:sp>
        <p:nvSpPr>
          <p:cNvPr id="32" name="TextBox 32"/>
          <p:cNvSpPr txBox="1"/>
          <p:nvPr/>
        </p:nvSpPr>
        <p:spPr>
          <a:xfrm>
            <a:off x="3022863" y="7516860"/>
            <a:ext cx="5975529" cy="600075"/>
          </a:xfrm>
          <a:prstGeom prst="rect">
            <a:avLst/>
          </a:prstGeom>
        </p:spPr>
        <p:txBody>
          <a:bodyPr lIns="0" tIns="0" rIns="0" bIns="0" rtlCol="0" anchor="t">
            <a:spAutoFit/>
          </a:bodyPr>
          <a:lstStyle/>
          <a:p>
            <a:pPr marL="0" lvl="0" indent="0">
              <a:lnSpc>
                <a:spcPts val="4739"/>
              </a:lnSpc>
              <a:spcBef>
                <a:spcPct val="0"/>
              </a:spcBef>
            </a:pPr>
            <a:r>
              <a:rPr lang="en-US" sz="3949" spc="-118">
                <a:solidFill>
                  <a:srgbClr val="433831"/>
                </a:solidFill>
                <a:latin typeface="Alegreya Bold"/>
              </a:rPr>
              <a:t>Thiết kế</a:t>
            </a:r>
          </a:p>
        </p:txBody>
      </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944314" y="4694214"/>
            <a:ext cx="948353" cy="847166"/>
          </a:xfrm>
          <a:prstGeom prst="rect">
            <a:avLst/>
          </a:prstGeom>
        </p:spPr>
      </p:pic>
      <p:sp>
        <p:nvSpPr>
          <p:cNvPr id="34" name="TextBox 34"/>
          <p:cNvSpPr txBox="1"/>
          <p:nvPr/>
        </p:nvSpPr>
        <p:spPr>
          <a:xfrm>
            <a:off x="11187941" y="4843462"/>
            <a:ext cx="5975529" cy="600075"/>
          </a:xfrm>
          <a:prstGeom prst="rect">
            <a:avLst/>
          </a:prstGeom>
        </p:spPr>
        <p:txBody>
          <a:bodyPr lIns="0" tIns="0" rIns="0" bIns="0" rtlCol="0" anchor="t">
            <a:spAutoFit/>
          </a:bodyPr>
          <a:lstStyle/>
          <a:p>
            <a:pPr marL="0" lvl="0" indent="0">
              <a:lnSpc>
                <a:spcPts val="4739"/>
              </a:lnSpc>
              <a:spcBef>
                <a:spcPct val="0"/>
              </a:spcBef>
            </a:pPr>
            <a:r>
              <a:rPr lang="en-US" sz="3949" spc="-118">
                <a:solidFill>
                  <a:srgbClr val="433831"/>
                </a:solidFill>
                <a:latin typeface="Alegreya Bold"/>
              </a:rPr>
              <a:t>Kết luận</a:t>
            </a:r>
          </a:p>
        </p:txBody>
      </p:sp>
      <p:pic>
        <p:nvPicPr>
          <p:cNvPr id="35" name="Picture 3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944314" y="6031797"/>
            <a:ext cx="948353" cy="847166"/>
          </a:xfrm>
          <a:prstGeom prst="rect">
            <a:avLst/>
          </a:prstGeom>
        </p:spPr>
      </p:pic>
      <p:sp>
        <p:nvSpPr>
          <p:cNvPr id="36" name="TextBox 36"/>
          <p:cNvSpPr txBox="1"/>
          <p:nvPr/>
        </p:nvSpPr>
        <p:spPr>
          <a:xfrm>
            <a:off x="11187941" y="6155343"/>
            <a:ext cx="5975529" cy="600075"/>
          </a:xfrm>
          <a:prstGeom prst="rect">
            <a:avLst/>
          </a:prstGeom>
        </p:spPr>
        <p:txBody>
          <a:bodyPr lIns="0" tIns="0" rIns="0" bIns="0" rtlCol="0" anchor="t">
            <a:spAutoFit/>
          </a:bodyPr>
          <a:lstStyle/>
          <a:p>
            <a:pPr marL="0" lvl="0" indent="0">
              <a:lnSpc>
                <a:spcPts val="4739"/>
              </a:lnSpc>
              <a:spcBef>
                <a:spcPct val="0"/>
              </a:spcBef>
            </a:pPr>
            <a:r>
              <a:rPr lang="en-US" sz="3949" spc="-118">
                <a:solidFill>
                  <a:srgbClr val="433831"/>
                </a:solidFill>
                <a:latin typeface="Alegreya Bold"/>
              </a:rPr>
              <a:t>Khởi nghiệp</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47782" y="9477031"/>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161143" y="-1503017"/>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49553">
            <a:off x="16478041" y="2631744"/>
            <a:ext cx="1562518" cy="1289788"/>
          </a:xfrm>
          <a:prstGeom prst="rect">
            <a:avLst/>
          </a:prstGeom>
        </p:spPr>
      </p:pic>
      <p:grpSp>
        <p:nvGrpSpPr>
          <p:cNvPr id="5" name="Group 5"/>
          <p:cNvGrpSpPr/>
          <p:nvPr/>
        </p:nvGrpSpPr>
        <p:grpSpPr>
          <a:xfrm>
            <a:off x="10734706" y="9975545"/>
            <a:ext cx="921923" cy="92192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60573" tIns="60573" rIns="60573" bIns="60573" rtlCol="0" anchor="ctr"/>
            <a:lstStyle/>
            <a:p>
              <a:pPr algn="ctr">
                <a:lnSpc>
                  <a:spcPts val="3171"/>
                </a:lnSpc>
              </a:pPr>
              <a:endParaRPr/>
            </a:p>
          </p:txBody>
        </p:sp>
      </p:grpSp>
      <p:grpSp>
        <p:nvGrpSpPr>
          <p:cNvPr id="8" name="Group 8"/>
          <p:cNvGrpSpPr/>
          <p:nvPr/>
        </p:nvGrpSpPr>
        <p:grpSpPr>
          <a:xfrm>
            <a:off x="6237930" y="-571110"/>
            <a:ext cx="1142219" cy="1142219"/>
            <a:chOff x="0" y="0"/>
            <a:chExt cx="1522959" cy="1522959"/>
          </a:xfrm>
        </p:grpSpPr>
        <p:grpSp>
          <p:nvGrpSpPr>
            <p:cNvPr id="9" name="Group 9"/>
            <p:cNvGrpSpPr/>
            <p:nvPr/>
          </p:nvGrpSpPr>
          <p:grpSpPr>
            <a:xfrm>
              <a:off x="0" y="0"/>
              <a:ext cx="1522959" cy="152295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2" name="Group 12"/>
            <p:cNvGrpSpPr/>
            <p:nvPr/>
          </p:nvGrpSpPr>
          <p:grpSpPr>
            <a:xfrm>
              <a:off x="162981" y="162981"/>
              <a:ext cx="1196997" cy="11969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18492" y="-999804"/>
            <a:ext cx="4294383"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5366916" y="7231994"/>
            <a:ext cx="4294383" cy="4114800"/>
          </a:xfrm>
          <a:prstGeom prst="rect">
            <a:avLst/>
          </a:prstGeom>
        </p:spPr>
      </p:pic>
      <p:pic>
        <p:nvPicPr>
          <p:cNvPr id="17" name="Picture 17"/>
          <p:cNvPicPr>
            <a:picLocks noChangeAspect="1"/>
          </p:cNvPicPr>
          <p:nvPr/>
        </p:nvPicPr>
        <p:blipFill>
          <a:blip r:embed="rId8"/>
          <a:srcRect/>
          <a:stretch>
            <a:fillRect/>
          </a:stretch>
        </p:blipFill>
        <p:spPr>
          <a:xfrm>
            <a:off x="2061955" y="2352443"/>
            <a:ext cx="13457222" cy="7569687"/>
          </a:xfrm>
          <a:prstGeom prst="rect">
            <a:avLst/>
          </a:prstGeom>
        </p:spPr>
      </p:pic>
      <p:sp>
        <p:nvSpPr>
          <p:cNvPr id="18" name="TextBox 18"/>
          <p:cNvSpPr txBox="1"/>
          <p:nvPr/>
        </p:nvSpPr>
        <p:spPr>
          <a:xfrm>
            <a:off x="5466866" y="811536"/>
            <a:ext cx="6647401" cy="802005"/>
          </a:xfrm>
          <a:prstGeom prst="rect">
            <a:avLst/>
          </a:prstGeom>
        </p:spPr>
        <p:txBody>
          <a:bodyPr lIns="0" tIns="0" rIns="0" bIns="0" rtlCol="0" anchor="t">
            <a:spAutoFit/>
          </a:bodyPr>
          <a:lstStyle/>
          <a:p>
            <a:pPr algn="ctr">
              <a:lnSpc>
                <a:spcPts val="6059"/>
              </a:lnSpc>
            </a:pPr>
            <a:r>
              <a:rPr lang="en-US" sz="5999">
                <a:solidFill>
                  <a:srgbClr val="745E4D"/>
                </a:solidFill>
                <a:latin typeface="Alegreya Medium"/>
              </a:rPr>
              <a:t>Hiện thực</a:t>
            </a:r>
          </a:p>
        </p:txBody>
      </p:sp>
      <p:sp>
        <p:nvSpPr>
          <p:cNvPr id="19" name="TextBox 19"/>
          <p:cNvSpPr txBox="1"/>
          <p:nvPr/>
        </p:nvSpPr>
        <p:spPr>
          <a:xfrm>
            <a:off x="1471590" y="1647639"/>
            <a:ext cx="7990551" cy="718145"/>
          </a:xfrm>
          <a:prstGeom prst="rect">
            <a:avLst/>
          </a:prstGeom>
        </p:spPr>
        <p:txBody>
          <a:bodyPr wrap="square" lIns="0" tIns="0" rIns="0" bIns="0" rtlCol="0" anchor="t">
            <a:spAutoFit/>
          </a:bodyPr>
          <a:lstStyle/>
          <a:p>
            <a:pPr algn="ctr">
              <a:lnSpc>
                <a:spcPts val="5599"/>
              </a:lnSpc>
            </a:pPr>
            <a:r>
              <a:rPr lang="en-US" sz="3999" dirty="0">
                <a:solidFill>
                  <a:srgbClr val="745E4D"/>
                </a:solidFill>
                <a:latin typeface="DejaVu Serif"/>
              </a:rPr>
              <a:t>4.Màn </a:t>
            </a:r>
            <a:r>
              <a:rPr lang="en-US" sz="3999" dirty="0" err="1">
                <a:solidFill>
                  <a:srgbClr val="745E4D"/>
                </a:solidFill>
                <a:latin typeface="DejaVu Serif"/>
              </a:rPr>
              <a:t>hình</a:t>
            </a:r>
            <a:r>
              <a:rPr lang="en-US" sz="3999" dirty="0">
                <a:solidFill>
                  <a:srgbClr val="745E4D"/>
                </a:solidFill>
                <a:latin typeface="DejaVu Serif"/>
              </a:rPr>
              <a:t> </a:t>
            </a:r>
            <a:r>
              <a:rPr lang="en-US" sz="3999" dirty="0" err="1">
                <a:solidFill>
                  <a:srgbClr val="745E4D"/>
                </a:solidFill>
                <a:latin typeface="DejaVu Serif"/>
              </a:rPr>
              <a:t>quản</a:t>
            </a:r>
            <a:r>
              <a:rPr lang="en-US" sz="3999" dirty="0">
                <a:solidFill>
                  <a:srgbClr val="745E4D"/>
                </a:solidFill>
                <a:latin typeface="DejaVu Serif"/>
              </a:rPr>
              <a:t> </a:t>
            </a:r>
            <a:r>
              <a:rPr lang="en-US" sz="3999" dirty="0" err="1">
                <a:solidFill>
                  <a:srgbClr val="745E4D"/>
                </a:solidFill>
                <a:latin typeface="DejaVu Serif"/>
              </a:rPr>
              <a:t>lý</a:t>
            </a:r>
            <a:r>
              <a:rPr lang="en-US" sz="3999" dirty="0">
                <a:solidFill>
                  <a:srgbClr val="745E4D"/>
                </a:solidFill>
                <a:latin typeface="DejaVu Serif"/>
              </a:rPr>
              <a:t> </a:t>
            </a:r>
            <a:r>
              <a:rPr lang="en-US" sz="3999" dirty="0" err="1">
                <a:solidFill>
                  <a:srgbClr val="745E4D"/>
                </a:solidFill>
                <a:latin typeface="DejaVu Serif"/>
              </a:rPr>
              <a:t>sản</a:t>
            </a:r>
            <a:r>
              <a:rPr lang="en-US" sz="3999" dirty="0">
                <a:solidFill>
                  <a:srgbClr val="745E4D"/>
                </a:solidFill>
                <a:latin typeface="DejaVu Serif"/>
              </a:rPr>
              <a:t> </a:t>
            </a:r>
            <a:r>
              <a:rPr lang="en-US" sz="3999" dirty="0" err="1">
                <a:solidFill>
                  <a:srgbClr val="745E4D"/>
                </a:solidFill>
                <a:latin typeface="DejaVu Serif"/>
              </a:rPr>
              <a:t>phẩm</a:t>
            </a:r>
            <a:endParaRPr lang="en-US" sz="3999" dirty="0">
              <a:solidFill>
                <a:srgbClr val="745E4D"/>
              </a:solidFill>
              <a:latin typeface="DejaVu Serif"/>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47782" y="9477031"/>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161143" y="-1503017"/>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49553">
            <a:off x="16478041" y="2631744"/>
            <a:ext cx="1562518" cy="1289788"/>
          </a:xfrm>
          <a:prstGeom prst="rect">
            <a:avLst/>
          </a:prstGeom>
        </p:spPr>
      </p:pic>
      <p:grpSp>
        <p:nvGrpSpPr>
          <p:cNvPr id="5" name="Group 5"/>
          <p:cNvGrpSpPr/>
          <p:nvPr/>
        </p:nvGrpSpPr>
        <p:grpSpPr>
          <a:xfrm>
            <a:off x="10734706" y="9975545"/>
            <a:ext cx="921923" cy="92192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60573" tIns="60573" rIns="60573" bIns="60573" rtlCol="0" anchor="ctr"/>
            <a:lstStyle/>
            <a:p>
              <a:pPr algn="ctr">
                <a:lnSpc>
                  <a:spcPts val="3171"/>
                </a:lnSpc>
              </a:pPr>
              <a:endParaRPr/>
            </a:p>
          </p:txBody>
        </p:sp>
      </p:grpSp>
      <p:grpSp>
        <p:nvGrpSpPr>
          <p:cNvPr id="8" name="Group 8"/>
          <p:cNvGrpSpPr/>
          <p:nvPr/>
        </p:nvGrpSpPr>
        <p:grpSpPr>
          <a:xfrm>
            <a:off x="6237930" y="-571110"/>
            <a:ext cx="1142219" cy="1142219"/>
            <a:chOff x="0" y="0"/>
            <a:chExt cx="1522959" cy="1522959"/>
          </a:xfrm>
        </p:grpSpPr>
        <p:grpSp>
          <p:nvGrpSpPr>
            <p:cNvPr id="9" name="Group 9"/>
            <p:cNvGrpSpPr/>
            <p:nvPr/>
          </p:nvGrpSpPr>
          <p:grpSpPr>
            <a:xfrm>
              <a:off x="0" y="0"/>
              <a:ext cx="1522959" cy="152295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2" name="Group 12"/>
            <p:cNvGrpSpPr/>
            <p:nvPr/>
          </p:nvGrpSpPr>
          <p:grpSpPr>
            <a:xfrm>
              <a:off x="162981" y="162981"/>
              <a:ext cx="1196997" cy="11969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18492" y="-999804"/>
            <a:ext cx="4294383"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5366916" y="7231994"/>
            <a:ext cx="4294383" cy="4114800"/>
          </a:xfrm>
          <a:prstGeom prst="rect">
            <a:avLst/>
          </a:prstGeom>
        </p:spPr>
      </p:pic>
      <p:pic>
        <p:nvPicPr>
          <p:cNvPr id="17" name="Picture 17"/>
          <p:cNvPicPr>
            <a:picLocks noChangeAspect="1"/>
          </p:cNvPicPr>
          <p:nvPr/>
        </p:nvPicPr>
        <p:blipFill>
          <a:blip r:embed="rId8"/>
          <a:srcRect/>
          <a:stretch>
            <a:fillRect/>
          </a:stretch>
        </p:blipFill>
        <p:spPr>
          <a:xfrm>
            <a:off x="2197828" y="2285768"/>
            <a:ext cx="13457222" cy="7569687"/>
          </a:xfrm>
          <a:prstGeom prst="rect">
            <a:avLst/>
          </a:prstGeom>
        </p:spPr>
      </p:pic>
      <p:sp>
        <p:nvSpPr>
          <p:cNvPr id="18" name="TextBox 18"/>
          <p:cNvSpPr txBox="1"/>
          <p:nvPr/>
        </p:nvSpPr>
        <p:spPr>
          <a:xfrm>
            <a:off x="5820299" y="708981"/>
            <a:ext cx="6647401" cy="802005"/>
          </a:xfrm>
          <a:prstGeom prst="rect">
            <a:avLst/>
          </a:prstGeom>
        </p:spPr>
        <p:txBody>
          <a:bodyPr lIns="0" tIns="0" rIns="0" bIns="0" rtlCol="0" anchor="t">
            <a:spAutoFit/>
          </a:bodyPr>
          <a:lstStyle/>
          <a:p>
            <a:pPr algn="ctr">
              <a:lnSpc>
                <a:spcPts val="6059"/>
              </a:lnSpc>
            </a:pPr>
            <a:r>
              <a:rPr lang="en-US" sz="5999">
                <a:solidFill>
                  <a:srgbClr val="745E4D"/>
                </a:solidFill>
                <a:latin typeface="Alegreya Medium"/>
              </a:rPr>
              <a:t>Hiện thực</a:t>
            </a:r>
          </a:p>
        </p:txBody>
      </p:sp>
      <p:sp>
        <p:nvSpPr>
          <p:cNvPr id="19" name="TextBox 19"/>
          <p:cNvSpPr txBox="1"/>
          <p:nvPr/>
        </p:nvSpPr>
        <p:spPr>
          <a:xfrm>
            <a:off x="1825774" y="1606318"/>
            <a:ext cx="8995362" cy="718145"/>
          </a:xfrm>
          <a:prstGeom prst="rect">
            <a:avLst/>
          </a:prstGeom>
        </p:spPr>
        <p:txBody>
          <a:bodyPr wrap="square" lIns="0" tIns="0" rIns="0" bIns="0" rtlCol="0" anchor="t">
            <a:spAutoFit/>
          </a:bodyPr>
          <a:lstStyle/>
          <a:p>
            <a:pPr>
              <a:lnSpc>
                <a:spcPts val="5599"/>
              </a:lnSpc>
            </a:pPr>
            <a:r>
              <a:rPr lang="en-US" sz="3999" dirty="0">
                <a:solidFill>
                  <a:srgbClr val="745E4D"/>
                </a:solidFill>
                <a:latin typeface="DejaVu Serif"/>
              </a:rPr>
              <a:t>5.Màn </a:t>
            </a:r>
            <a:r>
              <a:rPr lang="en-US" sz="3999" dirty="0" err="1">
                <a:solidFill>
                  <a:srgbClr val="745E4D"/>
                </a:solidFill>
                <a:latin typeface="DejaVu Serif"/>
              </a:rPr>
              <a:t>hình</a:t>
            </a:r>
            <a:r>
              <a:rPr lang="en-US" sz="3999" dirty="0">
                <a:solidFill>
                  <a:srgbClr val="745E4D"/>
                </a:solidFill>
                <a:latin typeface="DejaVu Serif"/>
              </a:rPr>
              <a:t> </a:t>
            </a:r>
            <a:r>
              <a:rPr lang="en-US" sz="3999" dirty="0" err="1">
                <a:solidFill>
                  <a:srgbClr val="745E4D"/>
                </a:solidFill>
                <a:latin typeface="DejaVu Serif"/>
              </a:rPr>
              <a:t>phân</a:t>
            </a:r>
            <a:r>
              <a:rPr lang="en-US" sz="3999" dirty="0">
                <a:solidFill>
                  <a:srgbClr val="745E4D"/>
                </a:solidFill>
                <a:latin typeface="DejaVu Serif"/>
              </a:rPr>
              <a:t> </a:t>
            </a:r>
            <a:r>
              <a:rPr lang="en-US" sz="3999" dirty="0" err="1">
                <a:solidFill>
                  <a:srgbClr val="745E4D"/>
                </a:solidFill>
                <a:latin typeface="DejaVu Serif"/>
              </a:rPr>
              <a:t>công</a:t>
            </a:r>
            <a:r>
              <a:rPr lang="en-US" sz="3999" dirty="0">
                <a:solidFill>
                  <a:srgbClr val="745E4D"/>
                </a:solidFill>
                <a:latin typeface="DejaVu Serif"/>
              </a:rPr>
              <a:t> </a:t>
            </a:r>
            <a:r>
              <a:rPr lang="en-US" sz="3999" dirty="0" err="1">
                <a:solidFill>
                  <a:srgbClr val="745E4D"/>
                </a:solidFill>
                <a:latin typeface="DejaVu Serif"/>
              </a:rPr>
              <a:t>công</a:t>
            </a:r>
            <a:r>
              <a:rPr lang="en-US" sz="3999" dirty="0">
                <a:solidFill>
                  <a:srgbClr val="745E4D"/>
                </a:solidFill>
                <a:latin typeface="DejaVu Serif"/>
              </a:rPr>
              <a:t> </a:t>
            </a:r>
            <a:r>
              <a:rPr lang="en-US" sz="3999" dirty="0" err="1">
                <a:solidFill>
                  <a:srgbClr val="745E4D"/>
                </a:solidFill>
                <a:latin typeface="DejaVu Serif"/>
              </a:rPr>
              <a:t>đoạn</a:t>
            </a:r>
            <a:endParaRPr lang="en-US" sz="3999" dirty="0">
              <a:solidFill>
                <a:srgbClr val="745E4D"/>
              </a:solidFill>
              <a:latin typeface="DejaVu Serif"/>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47782" y="9477031"/>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161143" y="-1503017"/>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49553">
            <a:off x="16478041" y="2631744"/>
            <a:ext cx="1562518" cy="1289788"/>
          </a:xfrm>
          <a:prstGeom prst="rect">
            <a:avLst/>
          </a:prstGeom>
        </p:spPr>
      </p:pic>
      <p:grpSp>
        <p:nvGrpSpPr>
          <p:cNvPr id="5" name="Group 5"/>
          <p:cNvGrpSpPr/>
          <p:nvPr/>
        </p:nvGrpSpPr>
        <p:grpSpPr>
          <a:xfrm>
            <a:off x="10734706" y="9975545"/>
            <a:ext cx="921923" cy="92192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60573" tIns="60573" rIns="60573" bIns="60573" rtlCol="0" anchor="ctr"/>
            <a:lstStyle/>
            <a:p>
              <a:pPr algn="ctr">
                <a:lnSpc>
                  <a:spcPts val="3171"/>
                </a:lnSpc>
              </a:pPr>
              <a:endParaRPr/>
            </a:p>
          </p:txBody>
        </p:sp>
      </p:grpSp>
      <p:grpSp>
        <p:nvGrpSpPr>
          <p:cNvPr id="8" name="Group 8"/>
          <p:cNvGrpSpPr/>
          <p:nvPr/>
        </p:nvGrpSpPr>
        <p:grpSpPr>
          <a:xfrm>
            <a:off x="6237930" y="-571110"/>
            <a:ext cx="1142219" cy="1142219"/>
            <a:chOff x="0" y="0"/>
            <a:chExt cx="1522959" cy="1522959"/>
          </a:xfrm>
        </p:grpSpPr>
        <p:grpSp>
          <p:nvGrpSpPr>
            <p:cNvPr id="9" name="Group 9"/>
            <p:cNvGrpSpPr/>
            <p:nvPr/>
          </p:nvGrpSpPr>
          <p:grpSpPr>
            <a:xfrm>
              <a:off x="0" y="0"/>
              <a:ext cx="1522959" cy="152295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2" name="Group 12"/>
            <p:cNvGrpSpPr/>
            <p:nvPr/>
          </p:nvGrpSpPr>
          <p:grpSpPr>
            <a:xfrm>
              <a:off x="162981" y="162981"/>
              <a:ext cx="1196997" cy="11969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18492" y="-999804"/>
            <a:ext cx="4294383"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5366916" y="7231994"/>
            <a:ext cx="4294383" cy="4114800"/>
          </a:xfrm>
          <a:prstGeom prst="rect">
            <a:avLst/>
          </a:prstGeom>
        </p:spPr>
      </p:pic>
      <p:pic>
        <p:nvPicPr>
          <p:cNvPr id="17" name="Picture 17"/>
          <p:cNvPicPr>
            <a:picLocks noChangeAspect="1"/>
          </p:cNvPicPr>
          <p:nvPr/>
        </p:nvPicPr>
        <p:blipFill>
          <a:blip r:embed="rId8"/>
          <a:srcRect/>
          <a:stretch>
            <a:fillRect/>
          </a:stretch>
        </p:blipFill>
        <p:spPr>
          <a:xfrm>
            <a:off x="1825774" y="2285768"/>
            <a:ext cx="13457222" cy="7569687"/>
          </a:xfrm>
          <a:prstGeom prst="rect">
            <a:avLst/>
          </a:prstGeom>
        </p:spPr>
      </p:pic>
      <p:sp>
        <p:nvSpPr>
          <p:cNvPr id="18" name="TextBox 18"/>
          <p:cNvSpPr txBox="1"/>
          <p:nvPr/>
        </p:nvSpPr>
        <p:spPr>
          <a:xfrm>
            <a:off x="5820299" y="675885"/>
            <a:ext cx="6647401" cy="802005"/>
          </a:xfrm>
          <a:prstGeom prst="rect">
            <a:avLst/>
          </a:prstGeom>
        </p:spPr>
        <p:txBody>
          <a:bodyPr lIns="0" tIns="0" rIns="0" bIns="0" rtlCol="0" anchor="t">
            <a:spAutoFit/>
          </a:bodyPr>
          <a:lstStyle/>
          <a:p>
            <a:pPr algn="ctr">
              <a:lnSpc>
                <a:spcPts val="6059"/>
              </a:lnSpc>
            </a:pPr>
            <a:r>
              <a:rPr lang="en-US" sz="5999">
                <a:solidFill>
                  <a:srgbClr val="745E4D"/>
                </a:solidFill>
                <a:latin typeface="Alegreya Medium"/>
              </a:rPr>
              <a:t>Hiện thực</a:t>
            </a:r>
          </a:p>
        </p:txBody>
      </p:sp>
      <p:sp>
        <p:nvSpPr>
          <p:cNvPr id="19" name="TextBox 19"/>
          <p:cNvSpPr txBox="1"/>
          <p:nvPr/>
        </p:nvSpPr>
        <p:spPr>
          <a:xfrm>
            <a:off x="1825774" y="1519017"/>
            <a:ext cx="7775426" cy="718145"/>
          </a:xfrm>
          <a:prstGeom prst="rect">
            <a:avLst/>
          </a:prstGeom>
        </p:spPr>
        <p:txBody>
          <a:bodyPr wrap="square" lIns="0" tIns="0" rIns="0" bIns="0" rtlCol="0" anchor="t">
            <a:spAutoFit/>
          </a:bodyPr>
          <a:lstStyle/>
          <a:p>
            <a:pPr>
              <a:lnSpc>
                <a:spcPts val="5599"/>
              </a:lnSpc>
            </a:pPr>
            <a:r>
              <a:rPr lang="en-US" sz="3999" dirty="0">
                <a:solidFill>
                  <a:srgbClr val="745E4D"/>
                </a:solidFill>
                <a:latin typeface="DejaVu Serif"/>
              </a:rPr>
              <a:t>6.Màn </a:t>
            </a:r>
            <a:r>
              <a:rPr lang="en-US" sz="3999" dirty="0" err="1">
                <a:solidFill>
                  <a:srgbClr val="745E4D"/>
                </a:solidFill>
                <a:latin typeface="DejaVu Serif"/>
              </a:rPr>
              <a:t>hình</a:t>
            </a:r>
            <a:r>
              <a:rPr lang="en-US" sz="3999" dirty="0">
                <a:solidFill>
                  <a:srgbClr val="745E4D"/>
                </a:solidFill>
                <a:latin typeface="DejaVu Serif"/>
              </a:rPr>
              <a:t> </a:t>
            </a:r>
            <a:r>
              <a:rPr lang="en-US" sz="3999" dirty="0" err="1">
                <a:solidFill>
                  <a:srgbClr val="745E4D"/>
                </a:solidFill>
                <a:latin typeface="DejaVu Serif"/>
              </a:rPr>
              <a:t>quản</a:t>
            </a:r>
            <a:r>
              <a:rPr lang="en-US" sz="3999" dirty="0">
                <a:solidFill>
                  <a:srgbClr val="745E4D"/>
                </a:solidFill>
                <a:latin typeface="DejaVu Serif"/>
              </a:rPr>
              <a:t> </a:t>
            </a:r>
            <a:r>
              <a:rPr lang="en-US" sz="3999" dirty="0" err="1">
                <a:solidFill>
                  <a:srgbClr val="745E4D"/>
                </a:solidFill>
                <a:latin typeface="DejaVu Serif"/>
              </a:rPr>
              <a:t>lý</a:t>
            </a:r>
            <a:r>
              <a:rPr lang="en-US" sz="3999" dirty="0">
                <a:solidFill>
                  <a:srgbClr val="745E4D"/>
                </a:solidFill>
                <a:latin typeface="DejaVu Serif"/>
              </a:rPr>
              <a:t> </a:t>
            </a:r>
            <a:r>
              <a:rPr lang="en-US" sz="3999" dirty="0" err="1">
                <a:solidFill>
                  <a:srgbClr val="745E4D"/>
                </a:solidFill>
                <a:latin typeface="DejaVu Serif"/>
              </a:rPr>
              <a:t>hợp</a:t>
            </a:r>
            <a:r>
              <a:rPr lang="en-US" sz="3999" dirty="0">
                <a:solidFill>
                  <a:srgbClr val="745E4D"/>
                </a:solidFill>
                <a:latin typeface="DejaVu Serif"/>
              </a:rPr>
              <a:t> </a:t>
            </a:r>
            <a:r>
              <a:rPr lang="en-US" sz="3999" dirty="0" err="1">
                <a:solidFill>
                  <a:srgbClr val="745E4D"/>
                </a:solidFill>
                <a:latin typeface="DejaVu Serif"/>
              </a:rPr>
              <a:t>đồng</a:t>
            </a:r>
            <a:endParaRPr lang="en-US" sz="3999" dirty="0">
              <a:solidFill>
                <a:srgbClr val="745E4D"/>
              </a:solidFill>
              <a:latin typeface="DejaVu Serif"/>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47782" y="9477031"/>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161143" y="-1503017"/>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49553">
            <a:off x="16478041" y="2631744"/>
            <a:ext cx="1562518" cy="1289788"/>
          </a:xfrm>
          <a:prstGeom prst="rect">
            <a:avLst/>
          </a:prstGeom>
        </p:spPr>
      </p:pic>
      <p:grpSp>
        <p:nvGrpSpPr>
          <p:cNvPr id="5" name="Group 5"/>
          <p:cNvGrpSpPr/>
          <p:nvPr/>
        </p:nvGrpSpPr>
        <p:grpSpPr>
          <a:xfrm>
            <a:off x="10734706" y="9975545"/>
            <a:ext cx="921923" cy="92192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60573" tIns="60573" rIns="60573" bIns="60573" rtlCol="0" anchor="ctr"/>
            <a:lstStyle/>
            <a:p>
              <a:pPr algn="ctr">
                <a:lnSpc>
                  <a:spcPts val="3171"/>
                </a:lnSpc>
              </a:pPr>
              <a:endParaRPr/>
            </a:p>
          </p:txBody>
        </p:sp>
      </p:grpSp>
      <p:grpSp>
        <p:nvGrpSpPr>
          <p:cNvPr id="8" name="Group 8"/>
          <p:cNvGrpSpPr/>
          <p:nvPr/>
        </p:nvGrpSpPr>
        <p:grpSpPr>
          <a:xfrm>
            <a:off x="6237930" y="-571110"/>
            <a:ext cx="1142219" cy="1142219"/>
            <a:chOff x="0" y="0"/>
            <a:chExt cx="1522959" cy="1522959"/>
          </a:xfrm>
        </p:grpSpPr>
        <p:grpSp>
          <p:nvGrpSpPr>
            <p:cNvPr id="9" name="Group 9"/>
            <p:cNvGrpSpPr/>
            <p:nvPr/>
          </p:nvGrpSpPr>
          <p:grpSpPr>
            <a:xfrm>
              <a:off x="0" y="0"/>
              <a:ext cx="1522959" cy="152295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2" name="Group 12"/>
            <p:cNvGrpSpPr/>
            <p:nvPr/>
          </p:nvGrpSpPr>
          <p:grpSpPr>
            <a:xfrm>
              <a:off x="162981" y="162981"/>
              <a:ext cx="1196997" cy="11969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18492" y="-999804"/>
            <a:ext cx="4294383"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5366916" y="7231994"/>
            <a:ext cx="4294383" cy="4114800"/>
          </a:xfrm>
          <a:prstGeom prst="rect">
            <a:avLst/>
          </a:prstGeom>
        </p:spPr>
      </p:pic>
      <p:pic>
        <p:nvPicPr>
          <p:cNvPr id="17" name="Picture 17"/>
          <p:cNvPicPr>
            <a:picLocks noChangeAspect="1"/>
          </p:cNvPicPr>
          <p:nvPr/>
        </p:nvPicPr>
        <p:blipFill>
          <a:blip r:embed="rId8"/>
          <a:srcRect/>
          <a:stretch>
            <a:fillRect/>
          </a:stretch>
        </p:blipFill>
        <p:spPr>
          <a:xfrm>
            <a:off x="1825774" y="2405858"/>
            <a:ext cx="13457222" cy="7569687"/>
          </a:xfrm>
          <a:prstGeom prst="rect">
            <a:avLst/>
          </a:prstGeom>
        </p:spPr>
      </p:pic>
      <p:sp>
        <p:nvSpPr>
          <p:cNvPr id="18" name="TextBox 18"/>
          <p:cNvSpPr txBox="1"/>
          <p:nvPr/>
        </p:nvSpPr>
        <p:spPr>
          <a:xfrm>
            <a:off x="5486400" y="490956"/>
            <a:ext cx="6647401" cy="802005"/>
          </a:xfrm>
          <a:prstGeom prst="rect">
            <a:avLst/>
          </a:prstGeom>
        </p:spPr>
        <p:txBody>
          <a:bodyPr lIns="0" tIns="0" rIns="0" bIns="0" rtlCol="0" anchor="t">
            <a:spAutoFit/>
          </a:bodyPr>
          <a:lstStyle/>
          <a:p>
            <a:pPr algn="ctr">
              <a:lnSpc>
                <a:spcPts val="6059"/>
              </a:lnSpc>
            </a:pPr>
            <a:r>
              <a:rPr lang="en-US" sz="5999">
                <a:solidFill>
                  <a:srgbClr val="745E4D"/>
                </a:solidFill>
                <a:latin typeface="Alegreya Medium"/>
              </a:rPr>
              <a:t>Hiện thực</a:t>
            </a:r>
          </a:p>
        </p:txBody>
      </p:sp>
      <p:sp>
        <p:nvSpPr>
          <p:cNvPr id="19" name="TextBox 19"/>
          <p:cNvSpPr txBox="1"/>
          <p:nvPr/>
        </p:nvSpPr>
        <p:spPr>
          <a:xfrm>
            <a:off x="1825774" y="1606318"/>
            <a:ext cx="8910988" cy="718145"/>
          </a:xfrm>
          <a:prstGeom prst="rect">
            <a:avLst/>
          </a:prstGeom>
        </p:spPr>
        <p:txBody>
          <a:bodyPr wrap="square" lIns="0" tIns="0" rIns="0" bIns="0" rtlCol="0" anchor="t">
            <a:spAutoFit/>
          </a:bodyPr>
          <a:lstStyle/>
          <a:p>
            <a:pPr>
              <a:lnSpc>
                <a:spcPts val="5599"/>
              </a:lnSpc>
            </a:pPr>
            <a:r>
              <a:rPr lang="en-US" sz="3999" dirty="0">
                <a:solidFill>
                  <a:srgbClr val="745E4D"/>
                </a:solidFill>
                <a:latin typeface="DejaVu Serif"/>
              </a:rPr>
              <a:t>7.Màn </a:t>
            </a:r>
            <a:r>
              <a:rPr lang="en-US" sz="3999" dirty="0" err="1">
                <a:solidFill>
                  <a:srgbClr val="745E4D"/>
                </a:solidFill>
                <a:latin typeface="DejaVu Serif"/>
              </a:rPr>
              <a:t>hình</a:t>
            </a:r>
            <a:r>
              <a:rPr lang="en-US" sz="3999" dirty="0">
                <a:solidFill>
                  <a:srgbClr val="745E4D"/>
                </a:solidFill>
                <a:latin typeface="DejaVu Serif"/>
              </a:rPr>
              <a:t> </a:t>
            </a:r>
            <a:r>
              <a:rPr lang="en-US" sz="3999" dirty="0" err="1">
                <a:solidFill>
                  <a:srgbClr val="745E4D"/>
                </a:solidFill>
                <a:latin typeface="DejaVu Serif"/>
              </a:rPr>
              <a:t>chấm</a:t>
            </a:r>
            <a:r>
              <a:rPr lang="en-US" sz="3999" dirty="0">
                <a:solidFill>
                  <a:srgbClr val="745E4D"/>
                </a:solidFill>
                <a:latin typeface="DejaVu Serif"/>
              </a:rPr>
              <a:t> </a:t>
            </a:r>
            <a:r>
              <a:rPr lang="en-US" sz="3999" dirty="0" err="1">
                <a:solidFill>
                  <a:srgbClr val="745E4D"/>
                </a:solidFill>
                <a:latin typeface="DejaVu Serif"/>
              </a:rPr>
              <a:t>công</a:t>
            </a:r>
            <a:r>
              <a:rPr lang="en-US" sz="3999" dirty="0">
                <a:solidFill>
                  <a:srgbClr val="745E4D"/>
                </a:solidFill>
                <a:latin typeface="DejaVu Serif"/>
              </a:rPr>
              <a:t> </a:t>
            </a:r>
            <a:r>
              <a:rPr lang="en-US" sz="3999" dirty="0" err="1">
                <a:solidFill>
                  <a:srgbClr val="745E4D"/>
                </a:solidFill>
                <a:latin typeface="DejaVu Serif"/>
              </a:rPr>
              <a:t>nhân</a:t>
            </a:r>
            <a:r>
              <a:rPr lang="en-US" sz="3999" dirty="0">
                <a:solidFill>
                  <a:srgbClr val="745E4D"/>
                </a:solidFill>
                <a:latin typeface="DejaVu Serif"/>
              </a:rPr>
              <a:t> </a:t>
            </a:r>
            <a:r>
              <a:rPr lang="en-US" sz="3999" dirty="0" err="1">
                <a:solidFill>
                  <a:srgbClr val="745E4D"/>
                </a:solidFill>
                <a:latin typeface="DejaVu Serif"/>
              </a:rPr>
              <a:t>viên</a:t>
            </a:r>
            <a:endParaRPr lang="en-US" sz="3999" dirty="0">
              <a:solidFill>
                <a:srgbClr val="745E4D"/>
              </a:solidFill>
              <a:latin typeface="DejaVu Serif"/>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47782" y="9477031"/>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161143" y="-1503017"/>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49553">
            <a:off x="16478041" y="2631744"/>
            <a:ext cx="1562518" cy="1289788"/>
          </a:xfrm>
          <a:prstGeom prst="rect">
            <a:avLst/>
          </a:prstGeom>
        </p:spPr>
      </p:pic>
      <p:grpSp>
        <p:nvGrpSpPr>
          <p:cNvPr id="5" name="Group 5"/>
          <p:cNvGrpSpPr/>
          <p:nvPr/>
        </p:nvGrpSpPr>
        <p:grpSpPr>
          <a:xfrm>
            <a:off x="10734706" y="9975545"/>
            <a:ext cx="921923" cy="92192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60573" tIns="60573" rIns="60573" bIns="60573" rtlCol="0" anchor="ctr"/>
            <a:lstStyle/>
            <a:p>
              <a:pPr algn="ctr">
                <a:lnSpc>
                  <a:spcPts val="3171"/>
                </a:lnSpc>
              </a:pPr>
              <a:endParaRPr/>
            </a:p>
          </p:txBody>
        </p:sp>
      </p:grpSp>
      <p:grpSp>
        <p:nvGrpSpPr>
          <p:cNvPr id="8" name="Group 8"/>
          <p:cNvGrpSpPr/>
          <p:nvPr/>
        </p:nvGrpSpPr>
        <p:grpSpPr>
          <a:xfrm>
            <a:off x="6237930" y="-571110"/>
            <a:ext cx="1142219" cy="1142219"/>
            <a:chOff x="0" y="0"/>
            <a:chExt cx="1522959" cy="1522959"/>
          </a:xfrm>
        </p:grpSpPr>
        <p:grpSp>
          <p:nvGrpSpPr>
            <p:cNvPr id="9" name="Group 9"/>
            <p:cNvGrpSpPr/>
            <p:nvPr/>
          </p:nvGrpSpPr>
          <p:grpSpPr>
            <a:xfrm>
              <a:off x="0" y="0"/>
              <a:ext cx="1522959" cy="152295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2" name="Group 12"/>
            <p:cNvGrpSpPr/>
            <p:nvPr/>
          </p:nvGrpSpPr>
          <p:grpSpPr>
            <a:xfrm>
              <a:off x="162981" y="162981"/>
              <a:ext cx="1196997" cy="11969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18492" y="-999804"/>
            <a:ext cx="4294383"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5366916" y="7231994"/>
            <a:ext cx="4294383" cy="4114800"/>
          </a:xfrm>
          <a:prstGeom prst="rect">
            <a:avLst/>
          </a:prstGeom>
        </p:spPr>
      </p:pic>
      <p:pic>
        <p:nvPicPr>
          <p:cNvPr id="17" name="Picture 17"/>
          <p:cNvPicPr>
            <a:picLocks noChangeAspect="1"/>
          </p:cNvPicPr>
          <p:nvPr/>
        </p:nvPicPr>
        <p:blipFill>
          <a:blip r:embed="rId8"/>
          <a:srcRect/>
          <a:stretch>
            <a:fillRect/>
          </a:stretch>
        </p:blipFill>
        <p:spPr>
          <a:xfrm>
            <a:off x="1909694" y="2324678"/>
            <a:ext cx="13457222" cy="7569687"/>
          </a:xfrm>
          <a:prstGeom prst="rect">
            <a:avLst/>
          </a:prstGeom>
        </p:spPr>
      </p:pic>
      <p:sp>
        <p:nvSpPr>
          <p:cNvPr id="18" name="TextBox 18"/>
          <p:cNvSpPr txBox="1"/>
          <p:nvPr/>
        </p:nvSpPr>
        <p:spPr>
          <a:xfrm>
            <a:off x="5820299" y="675885"/>
            <a:ext cx="6647401" cy="802005"/>
          </a:xfrm>
          <a:prstGeom prst="rect">
            <a:avLst/>
          </a:prstGeom>
        </p:spPr>
        <p:txBody>
          <a:bodyPr lIns="0" tIns="0" rIns="0" bIns="0" rtlCol="0" anchor="t">
            <a:spAutoFit/>
          </a:bodyPr>
          <a:lstStyle/>
          <a:p>
            <a:pPr algn="ctr">
              <a:lnSpc>
                <a:spcPts val="6059"/>
              </a:lnSpc>
            </a:pPr>
            <a:r>
              <a:rPr lang="en-US" sz="5999">
                <a:solidFill>
                  <a:srgbClr val="745E4D"/>
                </a:solidFill>
                <a:latin typeface="Alegreya Medium"/>
              </a:rPr>
              <a:t>Hiện thực</a:t>
            </a:r>
          </a:p>
        </p:txBody>
      </p:sp>
      <p:sp>
        <p:nvSpPr>
          <p:cNvPr id="19" name="TextBox 19"/>
          <p:cNvSpPr txBox="1"/>
          <p:nvPr/>
        </p:nvSpPr>
        <p:spPr>
          <a:xfrm>
            <a:off x="1825774" y="1564049"/>
            <a:ext cx="5870426" cy="718145"/>
          </a:xfrm>
          <a:prstGeom prst="rect">
            <a:avLst/>
          </a:prstGeom>
        </p:spPr>
        <p:txBody>
          <a:bodyPr wrap="square" lIns="0" tIns="0" rIns="0" bIns="0" rtlCol="0" anchor="t">
            <a:spAutoFit/>
          </a:bodyPr>
          <a:lstStyle/>
          <a:p>
            <a:pPr>
              <a:lnSpc>
                <a:spcPts val="5599"/>
              </a:lnSpc>
            </a:pPr>
            <a:r>
              <a:rPr lang="en-US" sz="3999" dirty="0">
                <a:solidFill>
                  <a:srgbClr val="745E4D"/>
                </a:solidFill>
                <a:latin typeface="DejaVu Serif"/>
              </a:rPr>
              <a:t>8.Màn </a:t>
            </a:r>
            <a:r>
              <a:rPr lang="en-US" sz="3999" dirty="0" err="1">
                <a:solidFill>
                  <a:srgbClr val="745E4D"/>
                </a:solidFill>
                <a:latin typeface="DejaVu Serif"/>
              </a:rPr>
              <a:t>hình</a:t>
            </a:r>
            <a:r>
              <a:rPr lang="en-US" sz="3999" dirty="0">
                <a:solidFill>
                  <a:srgbClr val="745E4D"/>
                </a:solidFill>
                <a:latin typeface="DejaVu Serif"/>
              </a:rPr>
              <a:t> </a:t>
            </a:r>
            <a:r>
              <a:rPr lang="en-US" sz="3999" dirty="0" err="1">
                <a:solidFill>
                  <a:srgbClr val="745E4D"/>
                </a:solidFill>
                <a:latin typeface="DejaVu Serif"/>
              </a:rPr>
              <a:t>tính</a:t>
            </a:r>
            <a:r>
              <a:rPr lang="en-US" sz="3999" dirty="0">
                <a:solidFill>
                  <a:srgbClr val="745E4D"/>
                </a:solidFill>
                <a:latin typeface="DejaVu Serif"/>
              </a:rPr>
              <a:t> </a:t>
            </a:r>
            <a:r>
              <a:rPr lang="en-US" sz="3999" dirty="0" err="1">
                <a:solidFill>
                  <a:srgbClr val="745E4D"/>
                </a:solidFill>
                <a:latin typeface="DejaVu Serif"/>
              </a:rPr>
              <a:t>lương</a:t>
            </a:r>
            <a:endParaRPr lang="en-US" sz="3999" dirty="0">
              <a:solidFill>
                <a:srgbClr val="745E4D"/>
              </a:solidFill>
              <a:latin typeface="DejaVu Serif"/>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47782" y="9477031"/>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161143" y="-1503017"/>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49553">
            <a:off x="16478041" y="2631744"/>
            <a:ext cx="1562518" cy="1289788"/>
          </a:xfrm>
          <a:prstGeom prst="rect">
            <a:avLst/>
          </a:prstGeom>
        </p:spPr>
      </p:pic>
      <p:grpSp>
        <p:nvGrpSpPr>
          <p:cNvPr id="5" name="Group 5"/>
          <p:cNvGrpSpPr/>
          <p:nvPr/>
        </p:nvGrpSpPr>
        <p:grpSpPr>
          <a:xfrm>
            <a:off x="10734706" y="9975545"/>
            <a:ext cx="921923" cy="921923"/>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60573" tIns="60573" rIns="60573" bIns="60573" rtlCol="0" anchor="ctr"/>
            <a:lstStyle/>
            <a:p>
              <a:pPr algn="ctr">
                <a:lnSpc>
                  <a:spcPts val="3171"/>
                </a:lnSpc>
              </a:pPr>
              <a:endParaRPr/>
            </a:p>
          </p:txBody>
        </p:sp>
      </p:grpSp>
      <p:grpSp>
        <p:nvGrpSpPr>
          <p:cNvPr id="8" name="Group 8"/>
          <p:cNvGrpSpPr/>
          <p:nvPr/>
        </p:nvGrpSpPr>
        <p:grpSpPr>
          <a:xfrm>
            <a:off x="6237930" y="-571110"/>
            <a:ext cx="1142219" cy="1142219"/>
            <a:chOff x="0" y="0"/>
            <a:chExt cx="1522959" cy="1522959"/>
          </a:xfrm>
        </p:grpSpPr>
        <p:grpSp>
          <p:nvGrpSpPr>
            <p:cNvPr id="9" name="Group 9"/>
            <p:cNvGrpSpPr/>
            <p:nvPr/>
          </p:nvGrpSpPr>
          <p:grpSpPr>
            <a:xfrm>
              <a:off x="0" y="0"/>
              <a:ext cx="1522959" cy="152295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F4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2" name="Group 12"/>
            <p:cNvGrpSpPr/>
            <p:nvPr/>
          </p:nvGrpSpPr>
          <p:grpSpPr>
            <a:xfrm>
              <a:off x="162981" y="162981"/>
              <a:ext cx="1196997" cy="11969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118492" y="-999804"/>
            <a:ext cx="4294383" cy="4114800"/>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5366916" y="7231994"/>
            <a:ext cx="4294383" cy="4114800"/>
          </a:xfrm>
          <a:prstGeom prst="rect">
            <a:avLst/>
          </a:prstGeom>
        </p:spPr>
      </p:pic>
      <p:pic>
        <p:nvPicPr>
          <p:cNvPr id="17" name="Picture 17"/>
          <p:cNvPicPr>
            <a:picLocks noChangeAspect="1"/>
          </p:cNvPicPr>
          <p:nvPr/>
        </p:nvPicPr>
        <p:blipFill>
          <a:blip r:embed="rId8"/>
          <a:srcRect/>
          <a:stretch>
            <a:fillRect/>
          </a:stretch>
        </p:blipFill>
        <p:spPr>
          <a:xfrm>
            <a:off x="2025561" y="2324678"/>
            <a:ext cx="13457222" cy="7569687"/>
          </a:xfrm>
          <a:prstGeom prst="rect">
            <a:avLst/>
          </a:prstGeom>
        </p:spPr>
      </p:pic>
      <p:sp>
        <p:nvSpPr>
          <p:cNvPr id="18" name="TextBox 18"/>
          <p:cNvSpPr txBox="1"/>
          <p:nvPr/>
        </p:nvSpPr>
        <p:spPr>
          <a:xfrm>
            <a:off x="5820299" y="675885"/>
            <a:ext cx="6647401" cy="802005"/>
          </a:xfrm>
          <a:prstGeom prst="rect">
            <a:avLst/>
          </a:prstGeom>
        </p:spPr>
        <p:txBody>
          <a:bodyPr lIns="0" tIns="0" rIns="0" bIns="0" rtlCol="0" anchor="t">
            <a:spAutoFit/>
          </a:bodyPr>
          <a:lstStyle/>
          <a:p>
            <a:pPr algn="ctr">
              <a:lnSpc>
                <a:spcPts val="6059"/>
              </a:lnSpc>
            </a:pPr>
            <a:r>
              <a:rPr lang="en-US" sz="5999">
                <a:solidFill>
                  <a:srgbClr val="745E4D"/>
                </a:solidFill>
                <a:latin typeface="Alegreya Medium"/>
              </a:rPr>
              <a:t>Hiện thực</a:t>
            </a:r>
          </a:p>
        </p:txBody>
      </p:sp>
      <p:sp>
        <p:nvSpPr>
          <p:cNvPr id="19" name="TextBox 19"/>
          <p:cNvSpPr txBox="1"/>
          <p:nvPr/>
        </p:nvSpPr>
        <p:spPr>
          <a:xfrm>
            <a:off x="1825774" y="1564049"/>
            <a:ext cx="7699226" cy="718145"/>
          </a:xfrm>
          <a:prstGeom prst="rect">
            <a:avLst/>
          </a:prstGeom>
        </p:spPr>
        <p:txBody>
          <a:bodyPr wrap="square" lIns="0" tIns="0" rIns="0" bIns="0" rtlCol="0" anchor="t">
            <a:spAutoFit/>
          </a:bodyPr>
          <a:lstStyle/>
          <a:p>
            <a:pPr>
              <a:lnSpc>
                <a:spcPts val="5599"/>
              </a:lnSpc>
            </a:pPr>
            <a:r>
              <a:rPr lang="en-US" sz="3999" dirty="0">
                <a:solidFill>
                  <a:srgbClr val="745E4D"/>
                </a:solidFill>
                <a:latin typeface="DejaVu Serif"/>
              </a:rPr>
              <a:t>9.Màn </a:t>
            </a:r>
            <a:r>
              <a:rPr lang="en-US" sz="3999" dirty="0" err="1">
                <a:solidFill>
                  <a:srgbClr val="745E4D"/>
                </a:solidFill>
                <a:latin typeface="DejaVu Serif"/>
              </a:rPr>
              <a:t>hình</a:t>
            </a:r>
            <a:r>
              <a:rPr lang="en-US" sz="3999" dirty="0">
                <a:solidFill>
                  <a:srgbClr val="745E4D"/>
                </a:solidFill>
                <a:latin typeface="DejaVu Serif"/>
              </a:rPr>
              <a:t> </a:t>
            </a:r>
            <a:r>
              <a:rPr lang="en-US" sz="3999" dirty="0" err="1">
                <a:solidFill>
                  <a:srgbClr val="745E4D"/>
                </a:solidFill>
                <a:latin typeface="DejaVu Serif"/>
              </a:rPr>
              <a:t>quản</a:t>
            </a:r>
            <a:r>
              <a:rPr lang="en-US" sz="3999" dirty="0">
                <a:solidFill>
                  <a:srgbClr val="745E4D"/>
                </a:solidFill>
                <a:latin typeface="DejaVu Serif"/>
              </a:rPr>
              <a:t> </a:t>
            </a:r>
            <a:r>
              <a:rPr lang="en-US" sz="3999" dirty="0" err="1">
                <a:solidFill>
                  <a:srgbClr val="745E4D"/>
                </a:solidFill>
                <a:latin typeface="DejaVu Serif"/>
              </a:rPr>
              <a:t>lý</a:t>
            </a:r>
            <a:r>
              <a:rPr lang="en-US" sz="3999" dirty="0">
                <a:solidFill>
                  <a:srgbClr val="745E4D"/>
                </a:solidFill>
                <a:latin typeface="DejaVu Serif"/>
              </a:rPr>
              <a:t> </a:t>
            </a:r>
            <a:r>
              <a:rPr lang="en-US" sz="3999" dirty="0" err="1">
                <a:solidFill>
                  <a:srgbClr val="745E4D"/>
                </a:solidFill>
                <a:latin typeface="DejaVu Serif"/>
              </a:rPr>
              <a:t>tài</a:t>
            </a:r>
            <a:r>
              <a:rPr lang="en-US" sz="3999" dirty="0">
                <a:solidFill>
                  <a:srgbClr val="745E4D"/>
                </a:solidFill>
                <a:latin typeface="DejaVu Serif"/>
              </a:rPr>
              <a:t> </a:t>
            </a:r>
            <a:r>
              <a:rPr lang="en-US" sz="3999" dirty="0" err="1">
                <a:solidFill>
                  <a:srgbClr val="745E4D"/>
                </a:solidFill>
                <a:latin typeface="DejaVu Serif"/>
              </a:rPr>
              <a:t>khoản</a:t>
            </a:r>
            <a:endParaRPr lang="en-US" sz="3999" dirty="0">
              <a:solidFill>
                <a:srgbClr val="745E4D"/>
              </a:solidFill>
              <a:latin typeface="DejaVu Serif"/>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91000" y="3086100"/>
            <a:ext cx="6171248" cy="523572"/>
          </a:xfrm>
          <a:prstGeom prst="rect">
            <a:avLst/>
          </a:prstGeom>
        </p:spPr>
        <p:txBody>
          <a:bodyPr lIns="0" tIns="0" rIns="0" bIns="0" rtlCol="0" anchor="t">
            <a:spAutoFit/>
          </a:bodyPr>
          <a:lstStyle/>
          <a:p>
            <a:pPr marL="0" lvl="0" indent="0">
              <a:lnSpc>
                <a:spcPts val="4135"/>
              </a:lnSpc>
              <a:spcBef>
                <a:spcPct val="0"/>
              </a:spcBef>
            </a:pPr>
            <a:r>
              <a:rPr lang="en-US" sz="3446" spc="-103">
                <a:solidFill>
                  <a:srgbClr val="433831"/>
                </a:solidFill>
                <a:latin typeface="Alegreya Bold"/>
              </a:rPr>
              <a:t>1.Đồ án sau khi hoàn thành</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15135627" y="8781336"/>
            <a:ext cx="1450030" cy="113063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16478041" y="4102598"/>
            <a:ext cx="1562518" cy="1289788"/>
          </a:xfrm>
          <a:prstGeom prst="rect">
            <a:avLst/>
          </a:prstGeom>
        </p:spPr>
      </p:pic>
      <p:grpSp>
        <p:nvGrpSpPr>
          <p:cNvPr id="7" name="Group 7"/>
          <p:cNvGrpSpPr/>
          <p:nvPr/>
        </p:nvGrpSpPr>
        <p:grpSpPr>
          <a:xfrm>
            <a:off x="4176624" y="9676291"/>
            <a:ext cx="1172978" cy="1172978"/>
            <a:chOff x="0" y="0"/>
            <a:chExt cx="1563971" cy="1563971"/>
          </a:xfrm>
        </p:grpSpPr>
        <p:grpSp>
          <p:nvGrpSpPr>
            <p:cNvPr id="8" name="Group 8"/>
            <p:cNvGrpSpPr/>
            <p:nvPr/>
          </p:nvGrpSpPr>
          <p:grpSpPr>
            <a:xfrm>
              <a:off x="0" y="0"/>
              <a:ext cx="1563971" cy="1563971"/>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1" name="Group 11"/>
            <p:cNvGrpSpPr/>
            <p:nvPr/>
          </p:nvGrpSpPr>
          <p:grpSpPr>
            <a:xfrm>
              <a:off x="167370" y="167370"/>
              <a:ext cx="1229231" cy="1229231"/>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4" name="Group 14"/>
          <p:cNvGrpSpPr/>
          <p:nvPr/>
        </p:nvGrpSpPr>
        <p:grpSpPr>
          <a:xfrm>
            <a:off x="6237930" y="-571110"/>
            <a:ext cx="1142219" cy="1142219"/>
            <a:chOff x="0" y="0"/>
            <a:chExt cx="1522959" cy="1522959"/>
          </a:xfrm>
        </p:grpSpPr>
        <p:grpSp>
          <p:nvGrpSpPr>
            <p:cNvPr id="15" name="Group 15"/>
            <p:cNvGrpSpPr/>
            <p:nvPr/>
          </p:nvGrpSpPr>
          <p:grpSpPr>
            <a:xfrm>
              <a:off x="0" y="0"/>
              <a:ext cx="1522959" cy="1522959"/>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8" name="Group 18"/>
            <p:cNvGrpSpPr/>
            <p:nvPr/>
          </p:nvGrpSpPr>
          <p:grpSpPr>
            <a:xfrm>
              <a:off x="162981" y="162981"/>
              <a:ext cx="1196997" cy="1196997"/>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78038" y="-1028700"/>
            <a:ext cx="4294383" cy="4114800"/>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642569" y="7363827"/>
            <a:ext cx="4294383" cy="4114800"/>
          </a:xfrm>
          <a:prstGeom prst="rect">
            <a:avLst/>
          </a:prstGeom>
        </p:spPr>
      </p:pic>
      <p:sp>
        <p:nvSpPr>
          <p:cNvPr id="23" name="TextBox 23"/>
          <p:cNvSpPr txBox="1"/>
          <p:nvPr/>
        </p:nvSpPr>
        <p:spPr>
          <a:xfrm>
            <a:off x="5349602" y="1546787"/>
            <a:ext cx="6573517" cy="685524"/>
          </a:xfrm>
          <a:prstGeom prst="rect">
            <a:avLst/>
          </a:prstGeom>
        </p:spPr>
        <p:txBody>
          <a:bodyPr lIns="0" tIns="0" rIns="0" bIns="0" rtlCol="0" anchor="t">
            <a:spAutoFit/>
          </a:bodyPr>
          <a:lstStyle/>
          <a:p>
            <a:pPr algn="ctr">
              <a:lnSpc>
                <a:spcPts val="5183"/>
              </a:lnSpc>
            </a:pPr>
            <a:r>
              <a:rPr lang="en-US" sz="5132">
                <a:solidFill>
                  <a:srgbClr val="433831"/>
                </a:solidFill>
                <a:latin typeface="Alegreya Medium Bold"/>
              </a:rPr>
              <a:t>Kết luận</a:t>
            </a:r>
          </a:p>
        </p:txBody>
      </p:sp>
      <p:sp>
        <p:nvSpPr>
          <p:cNvPr id="24" name="TextBox 24"/>
          <p:cNvSpPr txBox="1"/>
          <p:nvPr/>
        </p:nvSpPr>
        <p:spPr>
          <a:xfrm>
            <a:off x="1028700" y="3876126"/>
            <a:ext cx="8769264" cy="742950"/>
          </a:xfrm>
          <a:prstGeom prst="rect">
            <a:avLst/>
          </a:prstGeom>
        </p:spPr>
        <p:txBody>
          <a:bodyPr lIns="0" tIns="0" rIns="0" bIns="0" rtlCol="0" anchor="t">
            <a:spAutoFit/>
          </a:bodyPr>
          <a:lstStyle/>
          <a:p>
            <a:pPr marL="0" lvl="0" indent="0">
              <a:lnSpc>
                <a:spcPts val="2999"/>
              </a:lnSpc>
              <a:spcBef>
                <a:spcPct val="0"/>
              </a:spcBef>
            </a:pPr>
            <a:r>
              <a:rPr lang="en-US" sz="2499" spc="-74">
                <a:solidFill>
                  <a:srgbClr val="433831"/>
                </a:solidFill>
                <a:latin typeface="Alegreya Bold"/>
              </a:rPr>
              <a:t>Phần mềm có các chức năng là đăng nhập,đăng xuất,thêm công nhân/nhân viên,xóa công nhân/nhân viên,...</a:t>
            </a:r>
          </a:p>
        </p:txBody>
      </p:sp>
      <p:sp>
        <p:nvSpPr>
          <p:cNvPr id="25" name="TextBox 25"/>
          <p:cNvSpPr txBox="1"/>
          <p:nvPr/>
        </p:nvSpPr>
        <p:spPr>
          <a:xfrm>
            <a:off x="1028700" y="4733131"/>
            <a:ext cx="8769264" cy="371475"/>
          </a:xfrm>
          <a:prstGeom prst="rect">
            <a:avLst/>
          </a:prstGeom>
        </p:spPr>
        <p:txBody>
          <a:bodyPr lIns="0" tIns="0" rIns="0" bIns="0" rtlCol="0" anchor="t">
            <a:spAutoFit/>
          </a:bodyPr>
          <a:lstStyle/>
          <a:p>
            <a:pPr marL="0" lvl="0" indent="0">
              <a:lnSpc>
                <a:spcPts val="2999"/>
              </a:lnSpc>
              <a:spcBef>
                <a:spcPct val="0"/>
              </a:spcBef>
            </a:pPr>
            <a:r>
              <a:rPr lang="en-US" sz="2499" spc="-74">
                <a:solidFill>
                  <a:srgbClr val="433831"/>
                </a:solidFill>
                <a:latin typeface="Alegreya Bold"/>
              </a:rPr>
              <a:t>Phần mềm có thể ứng dụng được ở các công ty có quy mô nhỏ.</a:t>
            </a:r>
          </a:p>
        </p:txBody>
      </p:sp>
      <p:sp>
        <p:nvSpPr>
          <p:cNvPr id="26" name="TextBox 26"/>
          <p:cNvSpPr txBox="1"/>
          <p:nvPr/>
        </p:nvSpPr>
        <p:spPr>
          <a:xfrm>
            <a:off x="1091000" y="5702435"/>
            <a:ext cx="6171248" cy="523572"/>
          </a:xfrm>
          <a:prstGeom prst="rect">
            <a:avLst/>
          </a:prstGeom>
        </p:spPr>
        <p:txBody>
          <a:bodyPr lIns="0" tIns="0" rIns="0" bIns="0" rtlCol="0" anchor="t">
            <a:spAutoFit/>
          </a:bodyPr>
          <a:lstStyle/>
          <a:p>
            <a:pPr marL="0" lvl="0" indent="0">
              <a:lnSpc>
                <a:spcPts val="4135"/>
              </a:lnSpc>
              <a:spcBef>
                <a:spcPct val="0"/>
              </a:spcBef>
            </a:pPr>
            <a:r>
              <a:rPr lang="en-US" sz="3446" spc="-103">
                <a:solidFill>
                  <a:srgbClr val="433831"/>
                </a:solidFill>
                <a:latin typeface="Alegreya Bold"/>
              </a:rPr>
              <a:t>2.Một số nhược điểm của đồ án</a:t>
            </a:r>
          </a:p>
        </p:txBody>
      </p:sp>
      <p:sp>
        <p:nvSpPr>
          <p:cNvPr id="27" name="TextBox 27"/>
          <p:cNvSpPr txBox="1"/>
          <p:nvPr/>
        </p:nvSpPr>
        <p:spPr>
          <a:xfrm>
            <a:off x="1091000" y="6492707"/>
            <a:ext cx="4693944" cy="371475"/>
          </a:xfrm>
          <a:prstGeom prst="rect">
            <a:avLst/>
          </a:prstGeom>
        </p:spPr>
        <p:txBody>
          <a:bodyPr lIns="0" tIns="0" rIns="0" bIns="0" rtlCol="0" anchor="t">
            <a:spAutoFit/>
          </a:bodyPr>
          <a:lstStyle/>
          <a:p>
            <a:pPr marL="0" lvl="0" indent="0">
              <a:lnSpc>
                <a:spcPts val="2999"/>
              </a:lnSpc>
              <a:spcBef>
                <a:spcPct val="0"/>
              </a:spcBef>
            </a:pPr>
            <a:r>
              <a:rPr lang="en-US" sz="2499" spc="-74">
                <a:solidFill>
                  <a:srgbClr val="433831"/>
                </a:solidFill>
                <a:latin typeface="Alegreya Bold"/>
              </a:rPr>
              <a:t>Giao diện vẫn chưa được hoàn thiện</a:t>
            </a:r>
          </a:p>
        </p:txBody>
      </p:sp>
      <p:sp>
        <p:nvSpPr>
          <p:cNvPr id="28" name="TextBox 28"/>
          <p:cNvSpPr txBox="1"/>
          <p:nvPr/>
        </p:nvSpPr>
        <p:spPr>
          <a:xfrm>
            <a:off x="1091000" y="7130882"/>
            <a:ext cx="4693944" cy="371475"/>
          </a:xfrm>
          <a:prstGeom prst="rect">
            <a:avLst/>
          </a:prstGeom>
        </p:spPr>
        <p:txBody>
          <a:bodyPr lIns="0" tIns="0" rIns="0" bIns="0" rtlCol="0" anchor="t">
            <a:spAutoFit/>
          </a:bodyPr>
          <a:lstStyle/>
          <a:p>
            <a:pPr marL="0" lvl="0" indent="0">
              <a:lnSpc>
                <a:spcPts val="2999"/>
              </a:lnSpc>
              <a:spcBef>
                <a:spcPct val="0"/>
              </a:spcBef>
            </a:pPr>
            <a:r>
              <a:rPr lang="en-US" sz="2499" spc="-74">
                <a:solidFill>
                  <a:srgbClr val="433831"/>
                </a:solidFill>
                <a:latin typeface="Alegreya Bold"/>
              </a:rPr>
              <a:t>Các ràng buộc chưa được chặt chẽ</a:t>
            </a:r>
          </a:p>
        </p:txBody>
      </p:sp>
      <p:sp>
        <p:nvSpPr>
          <p:cNvPr id="29" name="TextBox 29"/>
          <p:cNvSpPr txBox="1"/>
          <p:nvPr/>
        </p:nvSpPr>
        <p:spPr>
          <a:xfrm>
            <a:off x="1091000" y="7877600"/>
            <a:ext cx="4693944" cy="742950"/>
          </a:xfrm>
          <a:prstGeom prst="rect">
            <a:avLst/>
          </a:prstGeom>
        </p:spPr>
        <p:txBody>
          <a:bodyPr lIns="0" tIns="0" rIns="0" bIns="0" rtlCol="0" anchor="t">
            <a:spAutoFit/>
          </a:bodyPr>
          <a:lstStyle/>
          <a:p>
            <a:pPr marL="0" lvl="0" indent="0">
              <a:lnSpc>
                <a:spcPts val="2999"/>
              </a:lnSpc>
              <a:spcBef>
                <a:spcPct val="0"/>
              </a:spcBef>
            </a:pPr>
            <a:r>
              <a:rPr lang="en-US" sz="2499" spc="-74">
                <a:solidFill>
                  <a:srgbClr val="433831"/>
                </a:solidFill>
                <a:latin typeface="Alegreya Bold"/>
              </a:rPr>
              <a:t>Ứng dụng vẫn còn trong quá trình hoàn thiện</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grpSp>
        <p:nvGrpSpPr>
          <p:cNvPr id="2" name="Group 2"/>
          <p:cNvGrpSpPr/>
          <p:nvPr/>
        </p:nvGrpSpPr>
        <p:grpSpPr>
          <a:xfrm rot="-743815">
            <a:off x="740388" y="945682"/>
            <a:ext cx="4843085" cy="4446515"/>
            <a:chOff x="0" y="0"/>
            <a:chExt cx="1737657" cy="1595371"/>
          </a:xfrm>
        </p:grpSpPr>
        <p:sp>
          <p:nvSpPr>
            <p:cNvPr id="3" name="Freeform 3"/>
            <p:cNvSpPr/>
            <p:nvPr/>
          </p:nvSpPr>
          <p:spPr>
            <a:xfrm>
              <a:off x="0" y="0"/>
              <a:ext cx="1737657" cy="1595371"/>
            </a:xfrm>
            <a:custGeom>
              <a:avLst/>
              <a:gdLst/>
              <a:ahLst/>
              <a:cxnLst/>
              <a:rect l="l" t="t" r="r" b="b"/>
              <a:pathLst>
                <a:path w="1737657" h="1595371">
                  <a:moveTo>
                    <a:pt x="0" y="0"/>
                  </a:moveTo>
                  <a:lnTo>
                    <a:pt x="1737657" y="0"/>
                  </a:lnTo>
                  <a:lnTo>
                    <a:pt x="1737657" y="1595371"/>
                  </a:lnTo>
                  <a:lnTo>
                    <a:pt x="0" y="1595371"/>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743815">
            <a:off x="906226" y="1145844"/>
            <a:ext cx="4435588" cy="3701250"/>
            <a:chOff x="0" y="0"/>
            <a:chExt cx="5914117" cy="4935000"/>
          </a:xfrm>
        </p:grpSpPr>
        <p:pic>
          <p:nvPicPr>
            <p:cNvPr id="6" name="Picture 6"/>
            <p:cNvPicPr>
              <a:picLocks noChangeAspect="1"/>
            </p:cNvPicPr>
            <p:nvPr/>
          </p:nvPicPr>
          <p:blipFill>
            <a:blip r:embed="rId2"/>
            <a:srcRect l="10078" r="10078"/>
            <a:stretch>
              <a:fillRect/>
            </a:stretch>
          </p:blipFill>
          <p:spPr>
            <a:xfrm>
              <a:off x="0" y="0"/>
              <a:ext cx="5914117" cy="4935000"/>
            </a:xfrm>
            <a:prstGeom prst="rect">
              <a:avLst/>
            </a:prstGeom>
          </p:spPr>
        </p:pic>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09040" y="685616"/>
            <a:ext cx="9601384" cy="9601384"/>
          </a:xfrm>
          <a:prstGeom prst="rect">
            <a:avLst/>
          </a:prstGeom>
        </p:spPr>
      </p:pic>
      <p:grpSp>
        <p:nvGrpSpPr>
          <p:cNvPr id="8" name="Group 8"/>
          <p:cNvGrpSpPr/>
          <p:nvPr/>
        </p:nvGrpSpPr>
        <p:grpSpPr>
          <a:xfrm rot="847601">
            <a:off x="647886" y="4665531"/>
            <a:ext cx="4883145" cy="4483295"/>
            <a:chOff x="0" y="0"/>
            <a:chExt cx="1737657" cy="1595371"/>
          </a:xfrm>
        </p:grpSpPr>
        <p:sp>
          <p:nvSpPr>
            <p:cNvPr id="9" name="Freeform 9"/>
            <p:cNvSpPr/>
            <p:nvPr/>
          </p:nvSpPr>
          <p:spPr>
            <a:xfrm>
              <a:off x="0" y="0"/>
              <a:ext cx="1737657" cy="1595371"/>
            </a:xfrm>
            <a:custGeom>
              <a:avLst/>
              <a:gdLst/>
              <a:ahLst/>
              <a:cxnLst/>
              <a:rect l="l" t="t" r="r" b="b"/>
              <a:pathLst>
                <a:path w="1737657" h="1595371">
                  <a:moveTo>
                    <a:pt x="0" y="0"/>
                  </a:moveTo>
                  <a:lnTo>
                    <a:pt x="1737657" y="0"/>
                  </a:lnTo>
                  <a:lnTo>
                    <a:pt x="1737657" y="1595371"/>
                  </a:lnTo>
                  <a:lnTo>
                    <a:pt x="0" y="1595371"/>
                  </a:ln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847601">
            <a:off x="853599" y="4946961"/>
            <a:ext cx="4472277" cy="3731866"/>
            <a:chOff x="0" y="0"/>
            <a:chExt cx="5963037" cy="4975821"/>
          </a:xfrm>
        </p:grpSpPr>
        <p:pic>
          <p:nvPicPr>
            <p:cNvPr id="12" name="Picture 12"/>
            <p:cNvPicPr>
              <a:picLocks noChangeAspect="1"/>
            </p:cNvPicPr>
            <p:nvPr/>
          </p:nvPicPr>
          <p:blipFill>
            <a:blip r:embed="rId5"/>
            <a:srcRect l="10078" r="10078"/>
            <a:stretch>
              <a:fillRect/>
            </a:stretch>
          </p:blipFill>
          <p:spPr>
            <a:xfrm>
              <a:off x="0" y="0"/>
              <a:ext cx="5963037" cy="4975821"/>
            </a:xfrm>
            <a:prstGeom prst="rect">
              <a:avLst/>
            </a:prstGeom>
          </p:spPr>
        </p:pic>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4705440" y="-1389339"/>
            <a:ext cx="3352965" cy="2840876"/>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10496" y="8842342"/>
            <a:ext cx="3352965" cy="2840876"/>
          </a:xfrm>
          <a:prstGeom prst="rect">
            <a:avLst/>
          </a:prstGeom>
        </p:spPr>
      </p:pic>
      <p:pic>
        <p:nvPicPr>
          <p:cNvPr id="15" name="Picture 1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01715">
            <a:off x="5122533" y="8724077"/>
            <a:ext cx="1450030" cy="1130633"/>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649553">
            <a:off x="16915649" y="4829477"/>
            <a:ext cx="1562518" cy="1289788"/>
          </a:xfrm>
          <a:prstGeom prst="rect">
            <a:avLst/>
          </a:prstGeom>
        </p:spPr>
      </p:pic>
      <p:grpSp>
        <p:nvGrpSpPr>
          <p:cNvPr id="17" name="Group 17"/>
          <p:cNvGrpSpPr/>
          <p:nvPr/>
        </p:nvGrpSpPr>
        <p:grpSpPr>
          <a:xfrm>
            <a:off x="10609179" y="9850018"/>
            <a:ext cx="1172978" cy="1172978"/>
            <a:chOff x="0" y="0"/>
            <a:chExt cx="1563971" cy="1563971"/>
          </a:xfrm>
        </p:grpSpPr>
        <p:grpSp>
          <p:nvGrpSpPr>
            <p:cNvPr id="18" name="Group 18"/>
            <p:cNvGrpSpPr/>
            <p:nvPr/>
          </p:nvGrpSpPr>
          <p:grpSpPr>
            <a:xfrm>
              <a:off x="0" y="0"/>
              <a:ext cx="1563971" cy="1563971"/>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5E4D"/>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21" name="Group 21"/>
            <p:cNvGrpSpPr/>
            <p:nvPr/>
          </p:nvGrpSpPr>
          <p:grpSpPr>
            <a:xfrm>
              <a:off x="167370" y="167370"/>
              <a:ext cx="1229231" cy="1229231"/>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24" name="Group 24"/>
          <p:cNvGrpSpPr/>
          <p:nvPr/>
        </p:nvGrpSpPr>
        <p:grpSpPr>
          <a:xfrm>
            <a:off x="6237930" y="-571110"/>
            <a:ext cx="1142219" cy="1142219"/>
            <a:chOff x="0" y="0"/>
            <a:chExt cx="1522959" cy="1522959"/>
          </a:xfrm>
        </p:grpSpPr>
        <p:grpSp>
          <p:nvGrpSpPr>
            <p:cNvPr id="25" name="Group 25"/>
            <p:cNvGrpSpPr/>
            <p:nvPr/>
          </p:nvGrpSpPr>
          <p:grpSpPr>
            <a:xfrm>
              <a:off x="0" y="0"/>
              <a:ext cx="1522959" cy="1522959"/>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5E4D"/>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28" name="Group 28"/>
            <p:cNvGrpSpPr/>
            <p:nvPr/>
          </p:nvGrpSpPr>
          <p:grpSpPr>
            <a:xfrm>
              <a:off x="162981" y="162981"/>
              <a:ext cx="1196997" cy="119699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31" name="Picture 3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118492" y="-999804"/>
            <a:ext cx="4294383" cy="4114800"/>
          </a:xfrm>
          <a:prstGeom prst="rect">
            <a:avLst/>
          </a:prstGeom>
        </p:spPr>
      </p:pic>
      <p:pic>
        <p:nvPicPr>
          <p:cNvPr id="32" name="Picture 3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0800000">
            <a:off x="15366916" y="7231994"/>
            <a:ext cx="4294383" cy="4114800"/>
          </a:xfrm>
          <a:prstGeom prst="rect">
            <a:avLst/>
          </a:prstGeom>
        </p:spPr>
      </p:pic>
      <p:sp>
        <p:nvSpPr>
          <p:cNvPr id="33" name="TextBox 33"/>
          <p:cNvSpPr txBox="1"/>
          <p:nvPr/>
        </p:nvSpPr>
        <p:spPr>
          <a:xfrm>
            <a:off x="7509204" y="1593264"/>
            <a:ext cx="8420389" cy="627921"/>
          </a:xfrm>
          <a:prstGeom prst="rect">
            <a:avLst/>
          </a:prstGeom>
        </p:spPr>
        <p:txBody>
          <a:bodyPr lIns="0" tIns="0" rIns="0" bIns="0" rtlCol="0" anchor="t">
            <a:spAutoFit/>
          </a:bodyPr>
          <a:lstStyle/>
          <a:p>
            <a:pPr algn="ctr">
              <a:lnSpc>
                <a:spcPts val="4753"/>
              </a:lnSpc>
            </a:pPr>
            <a:r>
              <a:rPr lang="en-US" sz="4706">
                <a:solidFill>
                  <a:srgbClr val="433831"/>
                </a:solidFill>
                <a:latin typeface="Alegreya Medium Bold"/>
              </a:rPr>
              <a:t>Khởi nghiệp</a:t>
            </a:r>
          </a:p>
        </p:txBody>
      </p:sp>
      <p:sp>
        <p:nvSpPr>
          <p:cNvPr id="34" name="TextBox 34"/>
          <p:cNvSpPr txBox="1"/>
          <p:nvPr/>
        </p:nvSpPr>
        <p:spPr>
          <a:xfrm>
            <a:off x="7254496" y="2386547"/>
            <a:ext cx="7025181" cy="456816"/>
          </a:xfrm>
          <a:prstGeom prst="rect">
            <a:avLst/>
          </a:prstGeom>
        </p:spPr>
        <p:txBody>
          <a:bodyPr lIns="0" tIns="0" rIns="0" bIns="0" rtlCol="0" anchor="t">
            <a:spAutoFit/>
          </a:bodyPr>
          <a:lstStyle/>
          <a:p>
            <a:pPr marL="0" lvl="0" indent="0" algn="l">
              <a:lnSpc>
                <a:spcPts val="3697"/>
              </a:lnSpc>
              <a:spcBef>
                <a:spcPct val="0"/>
              </a:spcBef>
            </a:pPr>
            <a:r>
              <a:rPr lang="en-US" sz="3081">
                <a:solidFill>
                  <a:srgbClr val="5B4F47"/>
                </a:solidFill>
                <a:latin typeface="Alegreya Medium"/>
              </a:rPr>
              <a:t>1.Về kế hoạch phát triển dự án khởi nghiệp</a:t>
            </a:r>
          </a:p>
        </p:txBody>
      </p:sp>
      <p:sp>
        <p:nvSpPr>
          <p:cNvPr id="35" name="TextBox 35"/>
          <p:cNvSpPr txBox="1"/>
          <p:nvPr/>
        </p:nvSpPr>
        <p:spPr>
          <a:xfrm>
            <a:off x="7254496" y="2927269"/>
            <a:ext cx="7025181" cy="2295525"/>
          </a:xfrm>
          <a:prstGeom prst="rect">
            <a:avLst/>
          </a:prstGeom>
        </p:spPr>
        <p:txBody>
          <a:bodyPr lIns="0" tIns="0" rIns="0" bIns="0" rtlCol="0" anchor="t">
            <a:spAutoFit/>
          </a:bodyPr>
          <a:lstStyle/>
          <a:p>
            <a:pPr algn="just">
              <a:lnSpc>
                <a:spcPts val="3000"/>
              </a:lnSpc>
            </a:pPr>
            <a:r>
              <a:rPr lang="en-US" sz="2500">
                <a:solidFill>
                  <a:srgbClr val="5B4F47"/>
                </a:solidFill>
                <a:latin typeface="Alegreya Medium"/>
              </a:rPr>
              <a:t>Ngày nay, việc ứng dụng công nghệ thông tin đã trở nên phổ biến trong hầu hết mọi cơ quan, doanh nghiệp, trường học đặc biệt là việc áp dụng các giải pháp tin học trong công tác quản lý hoặc để xây dựng những hệ thống phục vụ cho một mục đích nào đó.</a:t>
            </a:r>
          </a:p>
          <a:p>
            <a:pPr marL="0" lvl="0" indent="0" algn="just">
              <a:lnSpc>
                <a:spcPts val="3000"/>
              </a:lnSpc>
              <a:spcBef>
                <a:spcPct val="0"/>
              </a:spcBef>
            </a:pPr>
            <a:endParaRPr lang="en-US" sz="2500">
              <a:solidFill>
                <a:srgbClr val="5B4F47"/>
              </a:solidFill>
              <a:latin typeface="Alegreya Medium"/>
            </a:endParaRPr>
          </a:p>
        </p:txBody>
      </p:sp>
      <p:sp>
        <p:nvSpPr>
          <p:cNvPr id="36" name="TextBox 36"/>
          <p:cNvSpPr txBox="1"/>
          <p:nvPr/>
        </p:nvSpPr>
        <p:spPr>
          <a:xfrm>
            <a:off x="7254496" y="4936469"/>
            <a:ext cx="7025181" cy="1533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Với những yếu tố trên,nhóm chúng em quyết định  thành lập công ty và phát triển dự án khởi nghiệp.Kế hoạch phát triển dự án khởi nghiệp của chúng em gồm các phần sau:</a:t>
            </a:r>
          </a:p>
        </p:txBody>
      </p:sp>
      <p:sp>
        <p:nvSpPr>
          <p:cNvPr id="37" name="TextBox 37"/>
          <p:cNvSpPr txBox="1"/>
          <p:nvPr/>
        </p:nvSpPr>
        <p:spPr>
          <a:xfrm>
            <a:off x="7254496" y="6612869"/>
            <a:ext cx="7025181" cy="390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+Lên ý tưởng chi tiết cho dự án</a:t>
            </a:r>
          </a:p>
        </p:txBody>
      </p:sp>
      <p:sp>
        <p:nvSpPr>
          <p:cNvPr id="38" name="TextBox 38"/>
          <p:cNvSpPr txBox="1"/>
          <p:nvPr/>
        </p:nvSpPr>
        <p:spPr>
          <a:xfrm>
            <a:off x="7254496" y="7031969"/>
            <a:ext cx="7025181" cy="390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+Chỉ ra mục tiêu cho dự án</a:t>
            </a:r>
          </a:p>
        </p:txBody>
      </p:sp>
      <p:sp>
        <p:nvSpPr>
          <p:cNvPr id="39" name="TextBox 39"/>
          <p:cNvSpPr txBox="1"/>
          <p:nvPr/>
        </p:nvSpPr>
        <p:spPr>
          <a:xfrm>
            <a:off x="7254496" y="7451069"/>
            <a:ext cx="7025181" cy="390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+Đề xuất thị trường tiếp cận</a:t>
            </a:r>
          </a:p>
        </p:txBody>
      </p:sp>
      <p:sp>
        <p:nvSpPr>
          <p:cNvPr id="40" name="TextBox 40"/>
          <p:cNvSpPr txBox="1"/>
          <p:nvPr/>
        </p:nvSpPr>
        <p:spPr>
          <a:xfrm>
            <a:off x="7254496" y="7927319"/>
            <a:ext cx="7025181" cy="390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+Dự toán ngân sách cho dự án</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DC1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906712" y="598926"/>
            <a:ext cx="9750890" cy="9750890"/>
          </a:xfrm>
          <a:prstGeom prst="rect">
            <a:avLst/>
          </a:prstGeom>
        </p:spPr>
      </p:pic>
      <p:grpSp>
        <p:nvGrpSpPr>
          <p:cNvPr id="3" name="Group 3"/>
          <p:cNvGrpSpPr/>
          <p:nvPr/>
        </p:nvGrpSpPr>
        <p:grpSpPr>
          <a:xfrm rot="847601">
            <a:off x="939086" y="2704346"/>
            <a:ext cx="4883145" cy="4483295"/>
            <a:chOff x="0" y="0"/>
            <a:chExt cx="1737657" cy="1595371"/>
          </a:xfrm>
        </p:grpSpPr>
        <p:sp>
          <p:nvSpPr>
            <p:cNvPr id="4" name="Freeform 4"/>
            <p:cNvSpPr/>
            <p:nvPr/>
          </p:nvSpPr>
          <p:spPr>
            <a:xfrm>
              <a:off x="0" y="0"/>
              <a:ext cx="1737657" cy="1595371"/>
            </a:xfrm>
            <a:custGeom>
              <a:avLst/>
              <a:gdLst/>
              <a:ahLst/>
              <a:cxnLst/>
              <a:rect l="l" t="t" r="r" b="b"/>
              <a:pathLst>
                <a:path w="1737657" h="1595371">
                  <a:moveTo>
                    <a:pt x="0" y="0"/>
                  </a:moveTo>
                  <a:lnTo>
                    <a:pt x="1737657" y="0"/>
                  </a:lnTo>
                  <a:lnTo>
                    <a:pt x="1737657" y="1595371"/>
                  </a:lnTo>
                  <a:lnTo>
                    <a:pt x="0" y="1595371"/>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4705440" y="-1389339"/>
            <a:ext cx="3352965" cy="284087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310496" y="8842342"/>
            <a:ext cx="3352965" cy="2840876"/>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01715">
            <a:off x="5122533" y="8724077"/>
            <a:ext cx="1450030" cy="113063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649553">
            <a:off x="16915649" y="4829477"/>
            <a:ext cx="1562518" cy="1289788"/>
          </a:xfrm>
          <a:prstGeom prst="rect">
            <a:avLst/>
          </a:prstGeom>
        </p:spPr>
      </p:pic>
      <p:grpSp>
        <p:nvGrpSpPr>
          <p:cNvPr id="10" name="Group 10"/>
          <p:cNvGrpSpPr/>
          <p:nvPr/>
        </p:nvGrpSpPr>
        <p:grpSpPr>
          <a:xfrm>
            <a:off x="10609179" y="9850018"/>
            <a:ext cx="1172978" cy="1172978"/>
            <a:chOff x="0" y="0"/>
            <a:chExt cx="1563971" cy="1563971"/>
          </a:xfrm>
        </p:grpSpPr>
        <p:grpSp>
          <p:nvGrpSpPr>
            <p:cNvPr id="11" name="Group 11"/>
            <p:cNvGrpSpPr/>
            <p:nvPr/>
          </p:nvGrpSpPr>
          <p:grpSpPr>
            <a:xfrm>
              <a:off x="0" y="0"/>
              <a:ext cx="1563971" cy="1563971"/>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5E4D"/>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4" name="Group 14"/>
            <p:cNvGrpSpPr/>
            <p:nvPr/>
          </p:nvGrpSpPr>
          <p:grpSpPr>
            <a:xfrm>
              <a:off x="167370" y="167370"/>
              <a:ext cx="1229231" cy="1229231"/>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7" name="Group 17"/>
          <p:cNvGrpSpPr/>
          <p:nvPr/>
        </p:nvGrpSpPr>
        <p:grpSpPr>
          <a:xfrm>
            <a:off x="6237930" y="-571110"/>
            <a:ext cx="1142219" cy="1142219"/>
            <a:chOff x="0" y="0"/>
            <a:chExt cx="1522959" cy="1522959"/>
          </a:xfrm>
        </p:grpSpPr>
        <p:grpSp>
          <p:nvGrpSpPr>
            <p:cNvPr id="18" name="Group 18"/>
            <p:cNvGrpSpPr/>
            <p:nvPr/>
          </p:nvGrpSpPr>
          <p:grpSpPr>
            <a:xfrm>
              <a:off x="0" y="0"/>
              <a:ext cx="1522959" cy="1522959"/>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5E4D"/>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21" name="Group 21"/>
            <p:cNvGrpSpPr/>
            <p:nvPr/>
          </p:nvGrpSpPr>
          <p:grpSpPr>
            <a:xfrm>
              <a:off x="162981" y="162981"/>
              <a:ext cx="1196997" cy="1196997"/>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1A7"/>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118492" y="-999804"/>
            <a:ext cx="4294383" cy="4114800"/>
          </a:xfrm>
          <a:prstGeom prst="rect">
            <a:avLst/>
          </a:prstGeom>
        </p:spPr>
      </p:pic>
      <p:pic>
        <p:nvPicPr>
          <p:cNvPr id="25" name="Picture 2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5366916" y="7231994"/>
            <a:ext cx="4294383" cy="4114800"/>
          </a:xfrm>
          <a:prstGeom prst="rect">
            <a:avLst/>
          </a:prstGeom>
        </p:spPr>
      </p:pic>
      <p:pic>
        <p:nvPicPr>
          <p:cNvPr id="26" name="Picture 26"/>
          <p:cNvPicPr>
            <a:picLocks noChangeAspect="1"/>
          </p:cNvPicPr>
          <p:nvPr/>
        </p:nvPicPr>
        <p:blipFill>
          <a:blip r:embed="rId12"/>
          <a:srcRect/>
          <a:stretch>
            <a:fillRect/>
          </a:stretch>
        </p:blipFill>
        <p:spPr>
          <a:xfrm rot="837310">
            <a:off x="1190975" y="2918447"/>
            <a:ext cx="4583134" cy="3551535"/>
          </a:xfrm>
          <a:prstGeom prst="rect">
            <a:avLst/>
          </a:prstGeom>
        </p:spPr>
      </p:pic>
      <p:sp>
        <p:nvSpPr>
          <p:cNvPr id="27" name="TextBox 27"/>
          <p:cNvSpPr txBox="1"/>
          <p:nvPr/>
        </p:nvSpPr>
        <p:spPr>
          <a:xfrm>
            <a:off x="7509204" y="1593264"/>
            <a:ext cx="8420389" cy="627921"/>
          </a:xfrm>
          <a:prstGeom prst="rect">
            <a:avLst/>
          </a:prstGeom>
        </p:spPr>
        <p:txBody>
          <a:bodyPr lIns="0" tIns="0" rIns="0" bIns="0" rtlCol="0" anchor="t">
            <a:spAutoFit/>
          </a:bodyPr>
          <a:lstStyle/>
          <a:p>
            <a:pPr algn="ctr">
              <a:lnSpc>
                <a:spcPts val="4753"/>
              </a:lnSpc>
            </a:pPr>
            <a:r>
              <a:rPr lang="en-US" sz="4706">
                <a:solidFill>
                  <a:srgbClr val="433831"/>
                </a:solidFill>
                <a:latin typeface="Alegreya Medium Bold"/>
              </a:rPr>
              <a:t>Khởi nghiệp</a:t>
            </a:r>
          </a:p>
        </p:txBody>
      </p:sp>
      <p:sp>
        <p:nvSpPr>
          <p:cNvPr id="28" name="TextBox 28"/>
          <p:cNvSpPr txBox="1"/>
          <p:nvPr/>
        </p:nvSpPr>
        <p:spPr>
          <a:xfrm>
            <a:off x="7254496" y="2386547"/>
            <a:ext cx="7025181" cy="456816"/>
          </a:xfrm>
          <a:prstGeom prst="rect">
            <a:avLst/>
          </a:prstGeom>
        </p:spPr>
        <p:txBody>
          <a:bodyPr lIns="0" tIns="0" rIns="0" bIns="0" rtlCol="0" anchor="t">
            <a:spAutoFit/>
          </a:bodyPr>
          <a:lstStyle/>
          <a:p>
            <a:pPr marL="0" lvl="0" indent="0" algn="l">
              <a:lnSpc>
                <a:spcPts val="3697"/>
              </a:lnSpc>
              <a:spcBef>
                <a:spcPct val="0"/>
              </a:spcBef>
            </a:pPr>
            <a:r>
              <a:rPr lang="en-US" sz="3081">
                <a:solidFill>
                  <a:srgbClr val="5B4F47"/>
                </a:solidFill>
                <a:latin typeface="Alegreya Medium"/>
              </a:rPr>
              <a:t>2.Dự án của nhóm</a:t>
            </a:r>
          </a:p>
        </p:txBody>
      </p:sp>
      <p:sp>
        <p:nvSpPr>
          <p:cNvPr id="29" name="TextBox 29"/>
          <p:cNvSpPr txBox="1"/>
          <p:nvPr/>
        </p:nvSpPr>
        <p:spPr>
          <a:xfrm>
            <a:off x="7254496" y="2986237"/>
            <a:ext cx="8675096" cy="2676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Với sự tiện nghi mà ứng dụng công nghệ có thể mang lại,nhóm chúng em đã bắt đầu xây dựng nên dự án ứng dụng giáo dục,với những tính năng thân thiện với người sử dụng,giúp các em học sinh từ cấp tiểu học cho đến cấp trung học phổ thông có thể dễ dàng tìm kiếm mọi tài liệu học tập cần thiết và cũng như có thể đặt câu hỏi và trao đổi kiến thức lẫn nhau giúp việc học tập các em được cải thiện đáng kể</a:t>
            </a:r>
          </a:p>
        </p:txBody>
      </p:sp>
      <p:sp>
        <p:nvSpPr>
          <p:cNvPr id="30" name="TextBox 30"/>
          <p:cNvSpPr txBox="1"/>
          <p:nvPr/>
        </p:nvSpPr>
        <p:spPr>
          <a:xfrm>
            <a:off x="7254496" y="5824687"/>
            <a:ext cx="7025181" cy="456816"/>
          </a:xfrm>
          <a:prstGeom prst="rect">
            <a:avLst/>
          </a:prstGeom>
        </p:spPr>
        <p:txBody>
          <a:bodyPr lIns="0" tIns="0" rIns="0" bIns="0" rtlCol="0" anchor="t">
            <a:spAutoFit/>
          </a:bodyPr>
          <a:lstStyle/>
          <a:p>
            <a:pPr marL="0" lvl="0" indent="0" algn="l">
              <a:lnSpc>
                <a:spcPts val="3697"/>
              </a:lnSpc>
              <a:spcBef>
                <a:spcPct val="0"/>
              </a:spcBef>
            </a:pPr>
            <a:r>
              <a:rPr lang="en-US" sz="3081">
                <a:solidFill>
                  <a:srgbClr val="5B4F47"/>
                </a:solidFill>
                <a:latin typeface="Alegreya Medium"/>
              </a:rPr>
              <a:t>2.Kế hoạch cho dự án</a:t>
            </a:r>
          </a:p>
        </p:txBody>
      </p:sp>
      <p:sp>
        <p:nvSpPr>
          <p:cNvPr id="31" name="TextBox 31"/>
          <p:cNvSpPr txBox="1"/>
          <p:nvPr/>
        </p:nvSpPr>
        <p:spPr>
          <a:xfrm>
            <a:off x="7254496" y="6271978"/>
            <a:ext cx="8675096" cy="390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+Lên ý tưởng chi tiết tạo ứng dụng</a:t>
            </a:r>
          </a:p>
        </p:txBody>
      </p:sp>
      <p:sp>
        <p:nvSpPr>
          <p:cNvPr id="32" name="TextBox 32"/>
          <p:cNvSpPr txBox="1"/>
          <p:nvPr/>
        </p:nvSpPr>
        <p:spPr>
          <a:xfrm>
            <a:off x="7254496" y="6747223"/>
            <a:ext cx="8675096" cy="390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+Thiết kế hệ thống cho ứng dụng</a:t>
            </a:r>
          </a:p>
        </p:txBody>
      </p:sp>
      <p:sp>
        <p:nvSpPr>
          <p:cNvPr id="33" name="TextBox 33"/>
          <p:cNvSpPr txBox="1"/>
          <p:nvPr/>
        </p:nvSpPr>
        <p:spPr>
          <a:xfrm>
            <a:off x="7254496" y="7222469"/>
            <a:ext cx="8675096" cy="390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+Lập kế hoạch thời gian thực hiện dự án</a:t>
            </a:r>
          </a:p>
        </p:txBody>
      </p:sp>
      <p:sp>
        <p:nvSpPr>
          <p:cNvPr id="34" name="TextBox 34"/>
          <p:cNvSpPr txBox="1"/>
          <p:nvPr/>
        </p:nvSpPr>
        <p:spPr>
          <a:xfrm>
            <a:off x="7254496" y="7727294"/>
            <a:ext cx="8675096" cy="390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+Tìm hiểu thị trường tiếp cận cho ứng dụng</a:t>
            </a:r>
          </a:p>
        </p:txBody>
      </p:sp>
      <p:sp>
        <p:nvSpPr>
          <p:cNvPr id="35" name="TextBox 35"/>
          <p:cNvSpPr txBox="1"/>
          <p:nvPr/>
        </p:nvSpPr>
        <p:spPr>
          <a:xfrm>
            <a:off x="7254496" y="8203544"/>
            <a:ext cx="8675096" cy="390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+Dự toán tài chính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43815">
            <a:off x="740388" y="945682"/>
            <a:ext cx="4843085" cy="4446515"/>
            <a:chOff x="0" y="0"/>
            <a:chExt cx="1737657" cy="1595371"/>
          </a:xfrm>
        </p:grpSpPr>
        <p:sp>
          <p:nvSpPr>
            <p:cNvPr id="3" name="Freeform 3"/>
            <p:cNvSpPr/>
            <p:nvPr/>
          </p:nvSpPr>
          <p:spPr>
            <a:xfrm>
              <a:off x="0" y="0"/>
              <a:ext cx="1737657" cy="1595371"/>
            </a:xfrm>
            <a:custGeom>
              <a:avLst/>
              <a:gdLst/>
              <a:ahLst/>
              <a:cxnLst/>
              <a:rect l="l" t="t" r="r" b="b"/>
              <a:pathLst>
                <a:path w="1737657" h="1595371">
                  <a:moveTo>
                    <a:pt x="0" y="0"/>
                  </a:moveTo>
                  <a:lnTo>
                    <a:pt x="1737657" y="0"/>
                  </a:lnTo>
                  <a:lnTo>
                    <a:pt x="1737657" y="1595371"/>
                  </a:lnTo>
                  <a:lnTo>
                    <a:pt x="0" y="1595371"/>
                  </a:lnTo>
                  <a:close/>
                </a:path>
              </a:pathLst>
            </a:custGeom>
            <a:solidFill>
              <a:srgbClr val="F8F7F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743815">
            <a:off x="906226" y="1145844"/>
            <a:ext cx="4435588" cy="3701250"/>
            <a:chOff x="0" y="0"/>
            <a:chExt cx="5914117" cy="4935000"/>
          </a:xfrm>
        </p:grpSpPr>
        <p:pic>
          <p:nvPicPr>
            <p:cNvPr id="6" name="Picture 6"/>
            <p:cNvPicPr>
              <a:picLocks noChangeAspect="1"/>
            </p:cNvPicPr>
            <p:nvPr/>
          </p:nvPicPr>
          <p:blipFill>
            <a:blip r:embed="rId2"/>
            <a:srcRect t="7371" b="7371"/>
            <a:stretch>
              <a:fillRect/>
            </a:stretch>
          </p:blipFill>
          <p:spPr>
            <a:xfrm>
              <a:off x="0" y="0"/>
              <a:ext cx="5914117" cy="4935000"/>
            </a:xfrm>
            <a:prstGeom prst="rect">
              <a:avLst/>
            </a:prstGeom>
          </p:spPr>
        </p:pic>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80539" y="479375"/>
            <a:ext cx="9601384" cy="9601384"/>
          </a:xfrm>
          <a:prstGeom prst="rect">
            <a:avLst/>
          </a:prstGeom>
        </p:spPr>
      </p:pic>
      <p:grpSp>
        <p:nvGrpSpPr>
          <p:cNvPr id="8" name="Group 8"/>
          <p:cNvGrpSpPr/>
          <p:nvPr/>
        </p:nvGrpSpPr>
        <p:grpSpPr>
          <a:xfrm rot="847601">
            <a:off x="1033913" y="4838196"/>
            <a:ext cx="4883145" cy="4483295"/>
            <a:chOff x="0" y="0"/>
            <a:chExt cx="1737657" cy="1595371"/>
          </a:xfrm>
        </p:grpSpPr>
        <p:sp>
          <p:nvSpPr>
            <p:cNvPr id="9" name="Freeform 9"/>
            <p:cNvSpPr/>
            <p:nvPr/>
          </p:nvSpPr>
          <p:spPr>
            <a:xfrm>
              <a:off x="0" y="0"/>
              <a:ext cx="1737657" cy="1595371"/>
            </a:xfrm>
            <a:custGeom>
              <a:avLst/>
              <a:gdLst/>
              <a:ahLst/>
              <a:cxnLst/>
              <a:rect l="l" t="t" r="r" b="b"/>
              <a:pathLst>
                <a:path w="1737657" h="1595371">
                  <a:moveTo>
                    <a:pt x="0" y="0"/>
                  </a:moveTo>
                  <a:lnTo>
                    <a:pt x="1737657" y="0"/>
                  </a:lnTo>
                  <a:lnTo>
                    <a:pt x="1737657" y="1595371"/>
                  </a:lnTo>
                  <a:lnTo>
                    <a:pt x="0" y="1595371"/>
                  </a:lnTo>
                  <a:close/>
                </a:path>
              </a:pathLst>
            </a:custGeom>
            <a:solidFill>
              <a:srgbClr val="F8F7F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847601">
            <a:off x="1282803" y="5041246"/>
            <a:ext cx="4472277" cy="3731866"/>
            <a:chOff x="0" y="0"/>
            <a:chExt cx="5963037" cy="4975821"/>
          </a:xfrm>
        </p:grpSpPr>
        <p:pic>
          <p:nvPicPr>
            <p:cNvPr id="12" name="Picture 12"/>
            <p:cNvPicPr>
              <a:picLocks noChangeAspect="1"/>
            </p:cNvPicPr>
            <p:nvPr/>
          </p:nvPicPr>
          <p:blipFill>
            <a:blip r:embed="rId5"/>
            <a:srcRect t="16622" b="16622"/>
            <a:stretch>
              <a:fillRect/>
            </a:stretch>
          </p:blipFill>
          <p:spPr>
            <a:xfrm>
              <a:off x="0" y="0"/>
              <a:ext cx="5963037" cy="4975821"/>
            </a:xfrm>
            <a:prstGeom prst="rect">
              <a:avLst/>
            </a:prstGeom>
          </p:spPr>
        </p:pic>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4705440" y="-1389339"/>
            <a:ext cx="3352965" cy="2840876"/>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10496" y="8842342"/>
            <a:ext cx="3352965" cy="2840876"/>
          </a:xfrm>
          <a:prstGeom prst="rect">
            <a:avLst/>
          </a:prstGeom>
        </p:spPr>
      </p:pic>
      <p:pic>
        <p:nvPicPr>
          <p:cNvPr id="15" name="Picture 1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01715">
            <a:off x="6290593" y="8534931"/>
            <a:ext cx="1450030" cy="1130633"/>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649553">
            <a:off x="16915649" y="4829477"/>
            <a:ext cx="1562518" cy="1289788"/>
          </a:xfrm>
          <a:prstGeom prst="rect">
            <a:avLst/>
          </a:prstGeom>
        </p:spPr>
      </p:pic>
      <p:grpSp>
        <p:nvGrpSpPr>
          <p:cNvPr id="17" name="Group 17"/>
          <p:cNvGrpSpPr/>
          <p:nvPr/>
        </p:nvGrpSpPr>
        <p:grpSpPr>
          <a:xfrm>
            <a:off x="10609179" y="9850018"/>
            <a:ext cx="1172978" cy="1172978"/>
            <a:chOff x="0" y="0"/>
            <a:chExt cx="1563971" cy="1563971"/>
          </a:xfrm>
        </p:grpSpPr>
        <p:grpSp>
          <p:nvGrpSpPr>
            <p:cNvPr id="18" name="Group 18"/>
            <p:cNvGrpSpPr/>
            <p:nvPr/>
          </p:nvGrpSpPr>
          <p:grpSpPr>
            <a:xfrm>
              <a:off x="0" y="0"/>
              <a:ext cx="1563971" cy="1563971"/>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636"/>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21" name="Group 21"/>
            <p:cNvGrpSpPr/>
            <p:nvPr/>
          </p:nvGrpSpPr>
          <p:grpSpPr>
            <a:xfrm>
              <a:off x="167370" y="167370"/>
              <a:ext cx="1229231" cy="1229231"/>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24" name="Group 24"/>
          <p:cNvGrpSpPr/>
          <p:nvPr/>
        </p:nvGrpSpPr>
        <p:grpSpPr>
          <a:xfrm>
            <a:off x="6237930" y="-571110"/>
            <a:ext cx="1142219" cy="1142219"/>
            <a:chOff x="0" y="0"/>
            <a:chExt cx="1522959" cy="1522959"/>
          </a:xfrm>
        </p:grpSpPr>
        <p:grpSp>
          <p:nvGrpSpPr>
            <p:cNvPr id="25" name="Group 25"/>
            <p:cNvGrpSpPr/>
            <p:nvPr/>
          </p:nvGrpSpPr>
          <p:grpSpPr>
            <a:xfrm>
              <a:off x="0" y="0"/>
              <a:ext cx="1522959" cy="1522959"/>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B4636"/>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28" name="Group 28"/>
            <p:cNvGrpSpPr/>
            <p:nvPr/>
          </p:nvGrpSpPr>
          <p:grpSpPr>
            <a:xfrm>
              <a:off x="162981" y="162981"/>
              <a:ext cx="1196997" cy="119699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31" name="Picture 3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118492" y="-999804"/>
            <a:ext cx="4294383" cy="4114800"/>
          </a:xfrm>
          <a:prstGeom prst="rect">
            <a:avLst/>
          </a:prstGeom>
        </p:spPr>
      </p:pic>
      <p:pic>
        <p:nvPicPr>
          <p:cNvPr id="32" name="Picture 3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0800000">
            <a:off x="15366916" y="7231994"/>
            <a:ext cx="4294383" cy="4114800"/>
          </a:xfrm>
          <a:prstGeom prst="rect">
            <a:avLst/>
          </a:prstGeom>
        </p:spPr>
      </p:pic>
      <p:sp>
        <p:nvSpPr>
          <p:cNvPr id="33" name="TextBox 33"/>
          <p:cNvSpPr txBox="1"/>
          <p:nvPr/>
        </p:nvSpPr>
        <p:spPr>
          <a:xfrm>
            <a:off x="7509204" y="1593264"/>
            <a:ext cx="8420389" cy="627921"/>
          </a:xfrm>
          <a:prstGeom prst="rect">
            <a:avLst/>
          </a:prstGeom>
        </p:spPr>
        <p:txBody>
          <a:bodyPr lIns="0" tIns="0" rIns="0" bIns="0" rtlCol="0" anchor="t">
            <a:spAutoFit/>
          </a:bodyPr>
          <a:lstStyle/>
          <a:p>
            <a:pPr algn="ctr">
              <a:lnSpc>
                <a:spcPts val="4753"/>
              </a:lnSpc>
            </a:pPr>
            <a:r>
              <a:rPr lang="en-US" sz="4706">
                <a:solidFill>
                  <a:srgbClr val="433831"/>
                </a:solidFill>
                <a:latin typeface="Alegreya Medium Bold"/>
              </a:rPr>
              <a:t>Khởi nghiệp</a:t>
            </a:r>
          </a:p>
        </p:txBody>
      </p:sp>
      <p:sp>
        <p:nvSpPr>
          <p:cNvPr id="34" name="TextBox 34"/>
          <p:cNvSpPr txBox="1"/>
          <p:nvPr/>
        </p:nvSpPr>
        <p:spPr>
          <a:xfrm>
            <a:off x="7254496" y="2386547"/>
            <a:ext cx="7025181" cy="456816"/>
          </a:xfrm>
          <a:prstGeom prst="rect">
            <a:avLst/>
          </a:prstGeom>
        </p:spPr>
        <p:txBody>
          <a:bodyPr lIns="0" tIns="0" rIns="0" bIns="0" rtlCol="0" anchor="t">
            <a:spAutoFit/>
          </a:bodyPr>
          <a:lstStyle/>
          <a:p>
            <a:pPr marL="0" lvl="0" indent="0" algn="l">
              <a:lnSpc>
                <a:spcPts val="3697"/>
              </a:lnSpc>
              <a:spcBef>
                <a:spcPct val="0"/>
              </a:spcBef>
            </a:pPr>
            <a:r>
              <a:rPr lang="en-US" sz="3081">
                <a:solidFill>
                  <a:srgbClr val="5B4F47"/>
                </a:solidFill>
                <a:latin typeface="Alegreya Medium"/>
              </a:rPr>
              <a:t>4.Điểm khác biệt của dự án:</a:t>
            </a:r>
          </a:p>
        </p:txBody>
      </p:sp>
      <p:sp>
        <p:nvSpPr>
          <p:cNvPr id="35" name="TextBox 35"/>
          <p:cNvSpPr txBox="1"/>
          <p:nvPr/>
        </p:nvSpPr>
        <p:spPr>
          <a:xfrm>
            <a:off x="7254496" y="2986237"/>
            <a:ext cx="8675096" cy="1533525"/>
          </a:xfrm>
          <a:prstGeom prst="rect">
            <a:avLst/>
          </a:prstGeom>
        </p:spPr>
        <p:txBody>
          <a:bodyPr lIns="0" tIns="0" rIns="0" bIns="0" rtlCol="0" anchor="t">
            <a:spAutoFit/>
          </a:bodyPr>
          <a:lstStyle/>
          <a:p>
            <a:pPr algn="just">
              <a:lnSpc>
                <a:spcPts val="3000"/>
              </a:lnSpc>
            </a:pPr>
            <a:r>
              <a:rPr lang="en-US" sz="2500">
                <a:solidFill>
                  <a:srgbClr val="5B4F47"/>
                </a:solidFill>
                <a:latin typeface="Alegreya Medium"/>
              </a:rPr>
              <a:t>Ứng dụng giáo dục mà nhóm chúng em muốn xây dựng sẽ lưu trữ tất cả tài liệu học tập cho các em học sinh như các bộ sách giáo khoa,các bộ đề luyện thi của các môn học,...</a:t>
            </a:r>
          </a:p>
          <a:p>
            <a:pPr marL="0" lvl="0" indent="0" algn="just">
              <a:lnSpc>
                <a:spcPts val="3000"/>
              </a:lnSpc>
              <a:spcBef>
                <a:spcPct val="0"/>
              </a:spcBef>
            </a:pPr>
            <a:endParaRPr lang="en-US" sz="2500">
              <a:solidFill>
                <a:srgbClr val="5B4F47"/>
              </a:solidFill>
              <a:latin typeface="Alegreya Medium"/>
            </a:endParaRPr>
          </a:p>
        </p:txBody>
      </p:sp>
      <p:sp>
        <p:nvSpPr>
          <p:cNvPr id="36" name="TextBox 36"/>
          <p:cNvSpPr txBox="1"/>
          <p:nvPr/>
        </p:nvSpPr>
        <p:spPr>
          <a:xfrm>
            <a:off x="7243682" y="4326698"/>
            <a:ext cx="8675096" cy="771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Bên cạnh đó còn có các tính năng hỏi - đáp để có thể trao đổi các thắc mắc trong học tập. </a:t>
            </a:r>
          </a:p>
        </p:txBody>
      </p:sp>
      <p:sp>
        <p:nvSpPr>
          <p:cNvPr id="37" name="TextBox 37"/>
          <p:cNvSpPr txBox="1"/>
          <p:nvPr/>
        </p:nvSpPr>
        <p:spPr>
          <a:xfrm>
            <a:off x="7261832" y="5241098"/>
            <a:ext cx="8675096" cy="1152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Các em học sinh cũng có thể đăng các bộ đề luyện thi của mình lên sau khi được phê duyệt sẽ được hiển thị lên ứng dụng với đáp án cho bộ đề ấy</a:t>
            </a:r>
          </a:p>
        </p:txBody>
      </p:sp>
      <p:sp>
        <p:nvSpPr>
          <p:cNvPr id="38" name="TextBox 38"/>
          <p:cNvSpPr txBox="1"/>
          <p:nvPr/>
        </p:nvSpPr>
        <p:spPr>
          <a:xfrm>
            <a:off x="7243682" y="6603865"/>
            <a:ext cx="8675096" cy="1152525"/>
          </a:xfrm>
          <a:prstGeom prst="rect">
            <a:avLst/>
          </a:prstGeom>
        </p:spPr>
        <p:txBody>
          <a:bodyPr lIns="0" tIns="0" rIns="0" bIns="0" rtlCol="0" anchor="t">
            <a:spAutoFit/>
          </a:bodyPr>
          <a:lstStyle/>
          <a:p>
            <a:pPr marL="0" lvl="0" indent="0" algn="just">
              <a:lnSpc>
                <a:spcPts val="3000"/>
              </a:lnSpc>
              <a:spcBef>
                <a:spcPct val="0"/>
              </a:spcBef>
            </a:pPr>
            <a:r>
              <a:rPr lang="en-US" sz="2500">
                <a:solidFill>
                  <a:srgbClr val="5B4F47"/>
                </a:solidFill>
                <a:latin typeface="Alegreya Medium"/>
              </a:rPr>
              <a:t>Sau khi dự án được phát triển với quy mô lớn hơn,nhóm chúng e sẽ tiến hành tuyển các thầy cô có chuyên môn để tham gia lập các lớp học trực tuyến cho các em học sinh.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1057596"/>
            <a:ext cx="9043952" cy="2107241"/>
          </a:xfrm>
          <a:prstGeom prst="rect">
            <a:avLst/>
          </a:prstGeom>
        </p:spPr>
      </p:pic>
      <p:grpSp>
        <p:nvGrpSpPr>
          <p:cNvPr id="3" name="Group 3"/>
          <p:cNvGrpSpPr/>
          <p:nvPr/>
        </p:nvGrpSpPr>
        <p:grpSpPr>
          <a:xfrm rot="-309947">
            <a:off x="9974343" y="266059"/>
            <a:ext cx="6165272" cy="5660437"/>
            <a:chOff x="0" y="0"/>
            <a:chExt cx="1737657" cy="1595371"/>
          </a:xfrm>
        </p:grpSpPr>
        <p:sp>
          <p:nvSpPr>
            <p:cNvPr id="4" name="Freeform 4"/>
            <p:cNvSpPr/>
            <p:nvPr/>
          </p:nvSpPr>
          <p:spPr>
            <a:xfrm>
              <a:off x="0" y="0"/>
              <a:ext cx="1737657" cy="1595371"/>
            </a:xfrm>
            <a:custGeom>
              <a:avLst/>
              <a:gdLst/>
              <a:ahLst/>
              <a:cxnLst/>
              <a:rect l="l" t="t" r="r" b="b"/>
              <a:pathLst>
                <a:path w="1737657" h="1595371">
                  <a:moveTo>
                    <a:pt x="0" y="0"/>
                  </a:moveTo>
                  <a:lnTo>
                    <a:pt x="1737657" y="0"/>
                  </a:lnTo>
                  <a:lnTo>
                    <a:pt x="1737657" y="1595371"/>
                  </a:lnTo>
                  <a:lnTo>
                    <a:pt x="0" y="1595371"/>
                  </a:lnTo>
                  <a:close/>
                </a:path>
              </a:pathLst>
            </a:custGeom>
            <a:solidFill>
              <a:srgbClr val="A17A6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309947">
            <a:off x="10233716" y="504828"/>
            <a:ext cx="5646527" cy="4711711"/>
            <a:chOff x="0" y="0"/>
            <a:chExt cx="7528702" cy="6282281"/>
          </a:xfrm>
        </p:grpSpPr>
        <p:pic>
          <p:nvPicPr>
            <p:cNvPr id="7" name="Picture 7"/>
            <p:cNvPicPr>
              <a:picLocks noChangeAspect="1"/>
            </p:cNvPicPr>
            <p:nvPr/>
          </p:nvPicPr>
          <p:blipFill>
            <a:blip r:embed="rId4"/>
            <a:srcRect t="8277" b="8277"/>
            <a:stretch>
              <a:fillRect/>
            </a:stretch>
          </p:blipFill>
          <p:spPr>
            <a:xfrm>
              <a:off x="0" y="0"/>
              <a:ext cx="7528702" cy="6282281"/>
            </a:xfrm>
            <a:prstGeom prst="rect">
              <a:avLst/>
            </a:prstGeom>
          </p:spPr>
        </p:pic>
      </p:grpSp>
      <p:grpSp>
        <p:nvGrpSpPr>
          <p:cNvPr id="8" name="Group 8"/>
          <p:cNvGrpSpPr/>
          <p:nvPr/>
        </p:nvGrpSpPr>
        <p:grpSpPr>
          <a:xfrm rot="454389">
            <a:off x="12561042" y="4527051"/>
            <a:ext cx="5450861" cy="4550652"/>
            <a:chOff x="0" y="0"/>
            <a:chExt cx="1931769" cy="1612737"/>
          </a:xfrm>
        </p:grpSpPr>
        <p:sp>
          <p:nvSpPr>
            <p:cNvPr id="9" name="Freeform 9"/>
            <p:cNvSpPr/>
            <p:nvPr/>
          </p:nvSpPr>
          <p:spPr>
            <a:xfrm>
              <a:off x="0" y="0"/>
              <a:ext cx="1931769" cy="1612737"/>
            </a:xfrm>
            <a:custGeom>
              <a:avLst/>
              <a:gdLst/>
              <a:ahLst/>
              <a:cxnLst/>
              <a:rect l="l" t="t" r="r" b="b"/>
              <a:pathLst>
                <a:path w="1931769" h="1612737">
                  <a:moveTo>
                    <a:pt x="0" y="0"/>
                  </a:moveTo>
                  <a:lnTo>
                    <a:pt x="1931769" y="0"/>
                  </a:lnTo>
                  <a:lnTo>
                    <a:pt x="1931769" y="1612737"/>
                  </a:lnTo>
                  <a:lnTo>
                    <a:pt x="0" y="1612737"/>
                  </a:lnTo>
                  <a:close/>
                </a:path>
              </a:pathLst>
            </a:custGeom>
            <a:solidFill>
              <a:srgbClr val="A17A60"/>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877180" y="1764896"/>
            <a:ext cx="5844282" cy="816466"/>
          </a:xfrm>
          <a:prstGeom prst="rect">
            <a:avLst/>
          </a:prstGeom>
        </p:spPr>
        <p:txBody>
          <a:bodyPr lIns="0" tIns="0" rIns="0" bIns="0" rtlCol="0" anchor="t">
            <a:spAutoFit/>
          </a:bodyPr>
          <a:lstStyle/>
          <a:p>
            <a:pPr algn="ctr">
              <a:lnSpc>
                <a:spcPts val="6266"/>
              </a:lnSpc>
            </a:pPr>
            <a:r>
              <a:rPr lang="en-US" sz="6204">
                <a:solidFill>
                  <a:srgbClr val="5B4636"/>
                </a:solidFill>
                <a:latin typeface="Alegreya Medium"/>
              </a:rPr>
              <a:t>Giới thiệu</a:t>
            </a:r>
          </a:p>
        </p:txBody>
      </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800000">
            <a:off x="14705440" y="-1389339"/>
            <a:ext cx="3352965" cy="2840876"/>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704913" y="9109046"/>
            <a:ext cx="3352965" cy="2840876"/>
          </a:xfrm>
          <a:prstGeom prst="rect">
            <a:avLst/>
          </a:prstGeom>
        </p:spPr>
      </p:pic>
      <p:pic>
        <p:nvPicPr>
          <p:cNvPr id="14" name="Picture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1001715">
            <a:off x="7275695" y="9295950"/>
            <a:ext cx="1450030" cy="1130633"/>
          </a:xfrm>
          <a:prstGeom prst="rect">
            <a:avLst/>
          </a:prstGeom>
        </p:spPr>
      </p:pic>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649553">
            <a:off x="16915649" y="2458102"/>
            <a:ext cx="1562518" cy="1289788"/>
          </a:xfrm>
          <a:prstGeom prst="rect">
            <a:avLst/>
          </a:prstGeom>
        </p:spPr>
      </p:pic>
      <p:grpSp>
        <p:nvGrpSpPr>
          <p:cNvPr id="16" name="Group 16"/>
          <p:cNvGrpSpPr/>
          <p:nvPr/>
        </p:nvGrpSpPr>
        <p:grpSpPr>
          <a:xfrm>
            <a:off x="10609179" y="9850018"/>
            <a:ext cx="1172978" cy="1172978"/>
            <a:chOff x="0" y="0"/>
            <a:chExt cx="1563971" cy="1563971"/>
          </a:xfrm>
        </p:grpSpPr>
        <p:grpSp>
          <p:nvGrpSpPr>
            <p:cNvPr id="17" name="Group 17"/>
            <p:cNvGrpSpPr/>
            <p:nvPr/>
          </p:nvGrpSpPr>
          <p:grpSpPr>
            <a:xfrm>
              <a:off x="0" y="0"/>
              <a:ext cx="1563971" cy="1563971"/>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20" name="Group 20"/>
            <p:cNvGrpSpPr/>
            <p:nvPr/>
          </p:nvGrpSpPr>
          <p:grpSpPr>
            <a:xfrm>
              <a:off x="167370" y="167370"/>
              <a:ext cx="1229231" cy="1229231"/>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23" name="Group 23"/>
          <p:cNvGrpSpPr/>
          <p:nvPr/>
        </p:nvGrpSpPr>
        <p:grpSpPr>
          <a:xfrm>
            <a:off x="6237930" y="-571110"/>
            <a:ext cx="1142219" cy="1142219"/>
            <a:chOff x="0" y="0"/>
            <a:chExt cx="1522959" cy="1522959"/>
          </a:xfrm>
        </p:grpSpPr>
        <p:grpSp>
          <p:nvGrpSpPr>
            <p:cNvPr id="24" name="Group 24"/>
            <p:cNvGrpSpPr/>
            <p:nvPr/>
          </p:nvGrpSpPr>
          <p:grpSpPr>
            <a:xfrm>
              <a:off x="0" y="0"/>
              <a:ext cx="1522959" cy="1522959"/>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27" name="Group 27"/>
            <p:cNvGrpSpPr/>
            <p:nvPr/>
          </p:nvGrpSpPr>
          <p:grpSpPr>
            <a:xfrm>
              <a:off x="162981" y="162981"/>
              <a:ext cx="1196997" cy="1196997"/>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30" name="Picture 3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118492" y="-999804"/>
            <a:ext cx="4294383" cy="4114800"/>
          </a:xfrm>
          <a:prstGeom prst="rect">
            <a:avLst/>
          </a:prstGeom>
        </p:spPr>
      </p:pic>
      <p:pic>
        <p:nvPicPr>
          <p:cNvPr id="31" name="Picture 3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16277110" y="7359647"/>
            <a:ext cx="4294383" cy="4114800"/>
          </a:xfrm>
          <a:prstGeom prst="rect">
            <a:avLst/>
          </a:prstGeom>
        </p:spPr>
      </p:pic>
      <p:pic>
        <p:nvPicPr>
          <p:cNvPr id="32" name="Picture 32"/>
          <p:cNvPicPr>
            <a:picLocks noChangeAspect="1"/>
          </p:cNvPicPr>
          <p:nvPr/>
        </p:nvPicPr>
        <p:blipFill>
          <a:blip r:embed="rId13"/>
          <a:srcRect/>
          <a:stretch>
            <a:fillRect/>
          </a:stretch>
        </p:blipFill>
        <p:spPr>
          <a:xfrm rot="459439">
            <a:off x="12739159" y="4868847"/>
            <a:ext cx="5114869" cy="3409912"/>
          </a:xfrm>
          <a:prstGeom prst="rect">
            <a:avLst/>
          </a:prstGeom>
        </p:spPr>
      </p:pic>
      <p:sp>
        <p:nvSpPr>
          <p:cNvPr id="33" name="TextBox 33"/>
          <p:cNvSpPr txBox="1"/>
          <p:nvPr/>
        </p:nvSpPr>
        <p:spPr>
          <a:xfrm>
            <a:off x="1203776" y="3622037"/>
            <a:ext cx="7804360" cy="4528813"/>
          </a:xfrm>
          <a:prstGeom prst="rect">
            <a:avLst/>
          </a:prstGeom>
        </p:spPr>
        <p:txBody>
          <a:bodyPr lIns="0" tIns="0" rIns="0" bIns="0" rtlCol="0" anchor="t">
            <a:spAutoFit/>
          </a:bodyPr>
          <a:lstStyle/>
          <a:p>
            <a:pPr marL="0" lvl="0" indent="0" algn="l">
              <a:lnSpc>
                <a:spcPts val="4015"/>
              </a:lnSpc>
              <a:spcBef>
                <a:spcPct val="0"/>
              </a:spcBef>
            </a:pPr>
            <a:r>
              <a:rPr lang="en-US" sz="3088">
                <a:solidFill>
                  <a:srgbClr val="433831"/>
                </a:solidFill>
                <a:latin typeface="Alegreya Medium"/>
              </a:rPr>
              <a:t>Phần mềm quản lý lương sản phẩm là phần mềm quản lý các thông tin về nhân viên,công nhân,tính tiền lương của công nhân viên một cách linh hoạt,hệ thống dựa trên các nghiệp vụ cũng như các quy trình chấm công - tính lương trong thực tế để quản lý công ty.Phần mềm quản lý lương sản phẩm này sẽ mang lại  sự thuận tiện cho người sử dụng trong việc quản lí lương cho công nhân viên trong công ty của mình </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TextBox 2"/>
          <p:cNvSpPr txBox="1"/>
          <p:nvPr/>
        </p:nvSpPr>
        <p:spPr>
          <a:xfrm>
            <a:off x="3794183" y="6007349"/>
            <a:ext cx="10366960" cy="2574925"/>
          </a:xfrm>
          <a:prstGeom prst="rect">
            <a:avLst/>
          </a:prstGeom>
        </p:spPr>
        <p:txBody>
          <a:bodyPr lIns="0" tIns="0" rIns="0" bIns="0" rtlCol="0" anchor="t">
            <a:spAutoFit/>
          </a:bodyPr>
          <a:lstStyle/>
          <a:p>
            <a:pPr algn="ctr">
              <a:lnSpc>
                <a:spcPts val="9799"/>
              </a:lnSpc>
              <a:spcBef>
                <a:spcPct val="0"/>
              </a:spcBef>
            </a:pPr>
            <a:r>
              <a:rPr lang="en-US" sz="6999">
                <a:solidFill>
                  <a:srgbClr val="433831"/>
                </a:solidFill>
                <a:latin typeface="Alegreya Sans SC Black Bold"/>
              </a:rPr>
              <a:t>CẢM ƠN THẦY CÔ ĐÃ LẮNG NGHE</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5745134" y="8329683"/>
            <a:ext cx="6465058" cy="92861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118492" y="-999804"/>
            <a:ext cx="4294383" cy="4114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5366916" y="7231994"/>
            <a:ext cx="4294383" cy="411480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41218" y="8965596"/>
            <a:ext cx="3352965" cy="284087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4161143" y="-1503017"/>
            <a:ext cx="3352965" cy="284087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01715">
            <a:off x="1788107" y="6666677"/>
            <a:ext cx="1450030" cy="1130633"/>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649553">
            <a:off x="15474139" y="2470102"/>
            <a:ext cx="1562518" cy="1289788"/>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841545">
            <a:off x="4888111" y="4445653"/>
            <a:ext cx="1120358" cy="997119"/>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812159">
            <a:off x="11370430" y="2367352"/>
            <a:ext cx="1120358" cy="997119"/>
          </a:xfrm>
          <a:prstGeom prst="rect">
            <a:avLst/>
          </a:prstGeom>
        </p:spPr>
      </p:pic>
      <p:grpSp>
        <p:nvGrpSpPr>
          <p:cNvPr id="12" name="Group 12"/>
          <p:cNvGrpSpPr>
            <a:grpSpLocks noChangeAspect="1"/>
          </p:cNvGrpSpPr>
          <p:nvPr/>
        </p:nvGrpSpPr>
        <p:grpSpPr>
          <a:xfrm>
            <a:off x="14544244" y="7545264"/>
            <a:ext cx="458160" cy="436499"/>
            <a:chOff x="0" y="0"/>
            <a:chExt cx="1772920" cy="1689100"/>
          </a:xfrm>
        </p:grpSpPr>
        <p:sp>
          <p:nvSpPr>
            <p:cNvPr id="13" name="Freeform 13"/>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ADDC2"/>
            </a:solidFill>
          </p:spPr>
        </p:sp>
      </p:grpSp>
      <p:grpSp>
        <p:nvGrpSpPr>
          <p:cNvPr id="14" name="Group 14"/>
          <p:cNvGrpSpPr>
            <a:grpSpLocks noChangeAspect="1"/>
          </p:cNvGrpSpPr>
          <p:nvPr/>
        </p:nvGrpSpPr>
        <p:grpSpPr>
          <a:xfrm>
            <a:off x="2676135" y="5658866"/>
            <a:ext cx="261444" cy="249084"/>
            <a:chOff x="0" y="0"/>
            <a:chExt cx="1772920" cy="1689100"/>
          </a:xfrm>
        </p:grpSpPr>
        <p:sp>
          <p:nvSpPr>
            <p:cNvPr id="15" name="Freeform 15"/>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id="16" name="Group 16"/>
          <p:cNvGrpSpPr>
            <a:grpSpLocks noChangeAspect="1"/>
          </p:cNvGrpSpPr>
          <p:nvPr/>
        </p:nvGrpSpPr>
        <p:grpSpPr>
          <a:xfrm>
            <a:off x="3663461" y="3237660"/>
            <a:ext cx="261444" cy="249084"/>
            <a:chOff x="0" y="0"/>
            <a:chExt cx="1772920" cy="1689100"/>
          </a:xfrm>
        </p:grpSpPr>
        <p:sp>
          <p:nvSpPr>
            <p:cNvPr id="17" name="Freeform 1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id="18" name="Group 18"/>
          <p:cNvGrpSpPr>
            <a:grpSpLocks noChangeAspect="1"/>
          </p:cNvGrpSpPr>
          <p:nvPr/>
        </p:nvGrpSpPr>
        <p:grpSpPr>
          <a:xfrm>
            <a:off x="1656264" y="2865912"/>
            <a:ext cx="261444" cy="249084"/>
            <a:chOff x="0" y="0"/>
            <a:chExt cx="1772920" cy="1689100"/>
          </a:xfrm>
        </p:grpSpPr>
        <p:sp>
          <p:nvSpPr>
            <p:cNvPr id="19" name="Freeform 1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A17A60"/>
            </a:solidFill>
          </p:spPr>
        </p:sp>
      </p:grpSp>
      <p:grpSp>
        <p:nvGrpSpPr>
          <p:cNvPr id="20" name="Group 20"/>
          <p:cNvGrpSpPr/>
          <p:nvPr/>
        </p:nvGrpSpPr>
        <p:grpSpPr>
          <a:xfrm>
            <a:off x="-533592" y="4726612"/>
            <a:ext cx="1067183" cy="1067183"/>
            <a:chOff x="0" y="0"/>
            <a:chExt cx="1422911" cy="1422911"/>
          </a:xfrm>
        </p:grpSpPr>
        <p:grpSp>
          <p:nvGrpSpPr>
            <p:cNvPr id="21" name="Group 21"/>
            <p:cNvGrpSpPr/>
            <p:nvPr/>
          </p:nvGrpSpPr>
          <p:grpSpPr>
            <a:xfrm>
              <a:off x="0" y="0"/>
              <a:ext cx="1422911" cy="1422911"/>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885"/>
                  </a:lnSpc>
                </a:pPr>
                <a:endParaRPr/>
              </a:p>
            </p:txBody>
          </p:sp>
        </p:grpSp>
        <p:grpSp>
          <p:nvGrpSpPr>
            <p:cNvPr id="24" name="Group 24"/>
            <p:cNvGrpSpPr/>
            <p:nvPr/>
          </p:nvGrpSpPr>
          <p:grpSpPr>
            <a:xfrm>
              <a:off x="152274" y="152274"/>
              <a:ext cx="1118362" cy="1118362"/>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885"/>
                  </a:lnSpc>
                </a:pPr>
                <a:endParaRPr/>
              </a:p>
            </p:txBody>
          </p:sp>
        </p:grpSp>
      </p:grpSp>
      <p:grpSp>
        <p:nvGrpSpPr>
          <p:cNvPr id="27" name="Group 27"/>
          <p:cNvGrpSpPr/>
          <p:nvPr/>
        </p:nvGrpSpPr>
        <p:grpSpPr>
          <a:xfrm>
            <a:off x="10609179" y="9850018"/>
            <a:ext cx="1172978" cy="1172978"/>
            <a:chOff x="0" y="0"/>
            <a:chExt cx="1563971" cy="1563971"/>
          </a:xfrm>
        </p:grpSpPr>
        <p:grpSp>
          <p:nvGrpSpPr>
            <p:cNvPr id="28" name="Group 28"/>
            <p:cNvGrpSpPr/>
            <p:nvPr/>
          </p:nvGrpSpPr>
          <p:grpSpPr>
            <a:xfrm>
              <a:off x="0" y="0"/>
              <a:ext cx="1563971" cy="1563971"/>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31" name="Group 31"/>
            <p:cNvGrpSpPr/>
            <p:nvPr/>
          </p:nvGrpSpPr>
          <p:grpSpPr>
            <a:xfrm>
              <a:off x="167370" y="167370"/>
              <a:ext cx="1229231" cy="1229231"/>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34" name="Group 34"/>
          <p:cNvGrpSpPr/>
          <p:nvPr/>
        </p:nvGrpSpPr>
        <p:grpSpPr>
          <a:xfrm>
            <a:off x="10038069" y="-528883"/>
            <a:ext cx="1142219" cy="1142219"/>
            <a:chOff x="0" y="0"/>
            <a:chExt cx="1522959" cy="1522959"/>
          </a:xfrm>
        </p:grpSpPr>
        <p:grpSp>
          <p:nvGrpSpPr>
            <p:cNvPr id="35" name="Group 35"/>
            <p:cNvGrpSpPr/>
            <p:nvPr/>
          </p:nvGrpSpPr>
          <p:grpSpPr>
            <a:xfrm>
              <a:off x="0" y="0"/>
              <a:ext cx="1522959" cy="1522959"/>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38" name="Group 38"/>
            <p:cNvGrpSpPr/>
            <p:nvPr/>
          </p:nvGrpSpPr>
          <p:grpSpPr>
            <a:xfrm>
              <a:off x="162981" y="162981"/>
              <a:ext cx="1196997" cy="1196997"/>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grpSp>
        <p:nvGrpSpPr>
          <p:cNvPr id="41" name="Group 41"/>
          <p:cNvGrpSpPr/>
          <p:nvPr/>
        </p:nvGrpSpPr>
        <p:grpSpPr>
          <a:xfrm>
            <a:off x="5150404" y="1941313"/>
            <a:ext cx="595772" cy="595772"/>
            <a:chOff x="0" y="0"/>
            <a:chExt cx="794363" cy="794363"/>
          </a:xfrm>
        </p:grpSpPr>
        <p:grpSp>
          <p:nvGrpSpPr>
            <p:cNvPr id="42" name="Group 42"/>
            <p:cNvGrpSpPr/>
            <p:nvPr/>
          </p:nvGrpSpPr>
          <p:grpSpPr>
            <a:xfrm>
              <a:off x="0" y="0"/>
              <a:ext cx="794363" cy="794363"/>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44" name="TextBox 44"/>
              <p:cNvSpPr txBox="1"/>
              <p:nvPr/>
            </p:nvSpPr>
            <p:spPr>
              <a:xfrm>
                <a:off x="76200" y="57150"/>
                <a:ext cx="660400" cy="679450"/>
              </a:xfrm>
              <a:prstGeom prst="rect">
                <a:avLst/>
              </a:prstGeom>
            </p:spPr>
            <p:txBody>
              <a:bodyPr lIns="50800" tIns="50800" rIns="50800" bIns="50800" rtlCol="0" anchor="ctr"/>
              <a:lstStyle/>
              <a:p>
                <a:pPr algn="ctr">
                  <a:lnSpc>
                    <a:spcPts val="1610"/>
                  </a:lnSpc>
                </a:pPr>
                <a:endParaRPr/>
              </a:p>
            </p:txBody>
          </p:sp>
        </p:grpSp>
        <p:grpSp>
          <p:nvGrpSpPr>
            <p:cNvPr id="45" name="Group 45"/>
            <p:cNvGrpSpPr/>
            <p:nvPr/>
          </p:nvGrpSpPr>
          <p:grpSpPr>
            <a:xfrm>
              <a:off x="85010" y="85010"/>
              <a:ext cx="624344" cy="624344"/>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47" name="TextBox 47"/>
              <p:cNvSpPr txBox="1"/>
              <p:nvPr/>
            </p:nvSpPr>
            <p:spPr>
              <a:xfrm>
                <a:off x="76200" y="57150"/>
                <a:ext cx="660400" cy="679450"/>
              </a:xfrm>
              <a:prstGeom prst="rect">
                <a:avLst/>
              </a:prstGeom>
            </p:spPr>
            <p:txBody>
              <a:bodyPr lIns="50800" tIns="50800" rIns="50800" bIns="50800" rtlCol="0" anchor="ctr"/>
              <a:lstStyle/>
              <a:p>
                <a:pPr algn="ctr">
                  <a:lnSpc>
                    <a:spcPts val="1610"/>
                  </a:lnSpc>
                </a:pPr>
                <a:endParaRPr/>
              </a:p>
            </p:txBody>
          </p:sp>
        </p:grpSp>
      </p:grpSp>
      <p:pic>
        <p:nvPicPr>
          <p:cNvPr id="48" name="Picture 4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a:off x="6786562" y="1734294"/>
            <a:ext cx="4714875" cy="411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434904" y="1334970"/>
            <a:ext cx="7080320" cy="132756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441218" y="8965596"/>
            <a:ext cx="3352965" cy="28408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800000">
            <a:off x="14161143" y="-1503017"/>
            <a:ext cx="3352965" cy="2840876"/>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01715">
            <a:off x="8732002" y="8850677"/>
            <a:ext cx="1450030" cy="1130633"/>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649553">
            <a:off x="16915649" y="4829477"/>
            <a:ext cx="1562518" cy="1289788"/>
          </a:xfrm>
          <a:prstGeom prst="rect">
            <a:avLst/>
          </a:prstGeom>
        </p:spPr>
      </p:pic>
      <p:grpSp>
        <p:nvGrpSpPr>
          <p:cNvPr id="7" name="Group 7"/>
          <p:cNvGrpSpPr/>
          <p:nvPr/>
        </p:nvGrpSpPr>
        <p:grpSpPr>
          <a:xfrm>
            <a:off x="10609179" y="9850018"/>
            <a:ext cx="1172978" cy="1172978"/>
            <a:chOff x="0" y="0"/>
            <a:chExt cx="1563971" cy="1563971"/>
          </a:xfrm>
        </p:grpSpPr>
        <p:grpSp>
          <p:nvGrpSpPr>
            <p:cNvPr id="8" name="Group 8"/>
            <p:cNvGrpSpPr/>
            <p:nvPr/>
          </p:nvGrpSpPr>
          <p:grpSpPr>
            <a:xfrm>
              <a:off x="0" y="0"/>
              <a:ext cx="1563971" cy="1563971"/>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5E4D"/>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1" name="Group 11"/>
            <p:cNvGrpSpPr/>
            <p:nvPr/>
          </p:nvGrpSpPr>
          <p:grpSpPr>
            <a:xfrm>
              <a:off x="167370" y="167370"/>
              <a:ext cx="1229231" cy="1229231"/>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4" name="Group 14"/>
          <p:cNvGrpSpPr/>
          <p:nvPr/>
        </p:nvGrpSpPr>
        <p:grpSpPr>
          <a:xfrm>
            <a:off x="6237930" y="-571110"/>
            <a:ext cx="1142219" cy="1142219"/>
            <a:chOff x="0" y="0"/>
            <a:chExt cx="1522959" cy="1522959"/>
          </a:xfrm>
        </p:grpSpPr>
        <p:grpSp>
          <p:nvGrpSpPr>
            <p:cNvPr id="15" name="Group 15"/>
            <p:cNvGrpSpPr/>
            <p:nvPr/>
          </p:nvGrpSpPr>
          <p:grpSpPr>
            <a:xfrm>
              <a:off x="0" y="0"/>
              <a:ext cx="1522959" cy="1522959"/>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5E4D"/>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8" name="Group 18"/>
            <p:cNvGrpSpPr/>
            <p:nvPr/>
          </p:nvGrpSpPr>
          <p:grpSpPr>
            <a:xfrm>
              <a:off x="162981" y="162981"/>
              <a:ext cx="1196997" cy="1196997"/>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118492" y="-999804"/>
            <a:ext cx="4294383" cy="4114800"/>
          </a:xfrm>
          <a:prstGeom prst="rect">
            <a:avLst/>
          </a:prstGeom>
        </p:spPr>
      </p:pic>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5366916" y="7231994"/>
            <a:ext cx="4294383" cy="4114800"/>
          </a:xfrm>
          <a:prstGeom prst="rect">
            <a:avLst/>
          </a:prstGeom>
        </p:spPr>
      </p:pic>
      <p:sp>
        <p:nvSpPr>
          <p:cNvPr id="23" name="TextBox 23"/>
          <p:cNvSpPr txBox="1"/>
          <p:nvPr/>
        </p:nvSpPr>
        <p:spPr>
          <a:xfrm>
            <a:off x="4651363" y="1776690"/>
            <a:ext cx="6647401" cy="510794"/>
          </a:xfrm>
          <a:prstGeom prst="rect">
            <a:avLst/>
          </a:prstGeom>
        </p:spPr>
        <p:txBody>
          <a:bodyPr lIns="0" tIns="0" rIns="0" bIns="0" rtlCol="0" anchor="t">
            <a:spAutoFit/>
          </a:bodyPr>
          <a:lstStyle/>
          <a:p>
            <a:pPr algn="ctr">
              <a:lnSpc>
                <a:spcPts val="3837"/>
              </a:lnSpc>
            </a:pPr>
            <a:r>
              <a:rPr lang="en-US" sz="3799">
                <a:solidFill>
                  <a:srgbClr val="433831"/>
                </a:solidFill>
                <a:latin typeface="Alegreya Medium"/>
              </a:rPr>
              <a:t>Yêu cầu ứng dụng</a:t>
            </a:r>
          </a:p>
        </p:txBody>
      </p:sp>
      <p:sp>
        <p:nvSpPr>
          <p:cNvPr id="24" name="TextBox 24"/>
          <p:cNvSpPr txBox="1"/>
          <p:nvPr/>
        </p:nvSpPr>
        <p:spPr>
          <a:xfrm>
            <a:off x="1091827" y="3024480"/>
            <a:ext cx="8052173" cy="504882"/>
          </a:xfrm>
          <a:prstGeom prst="rect">
            <a:avLst/>
          </a:prstGeom>
        </p:spPr>
        <p:txBody>
          <a:bodyPr lIns="0" tIns="0" rIns="0" bIns="0" rtlCol="0" anchor="t">
            <a:spAutoFit/>
          </a:bodyPr>
          <a:lstStyle/>
          <a:p>
            <a:pPr algn="ctr">
              <a:lnSpc>
                <a:spcPts val="4196"/>
              </a:lnSpc>
            </a:pPr>
            <a:r>
              <a:rPr lang="en-US" sz="2997">
                <a:solidFill>
                  <a:srgbClr val="433831"/>
                </a:solidFill>
                <a:latin typeface="DejaVu Serif"/>
              </a:rPr>
              <a:t>2.1 Hoạt động nghiệp vụ của ứng dụng</a:t>
            </a:r>
          </a:p>
        </p:txBody>
      </p:sp>
      <p:sp>
        <p:nvSpPr>
          <p:cNvPr id="25" name="TextBox 25"/>
          <p:cNvSpPr txBox="1"/>
          <p:nvPr/>
        </p:nvSpPr>
        <p:spPr>
          <a:xfrm>
            <a:off x="2117700" y="3977037"/>
            <a:ext cx="6647401" cy="762635"/>
          </a:xfrm>
          <a:prstGeom prst="rect">
            <a:avLst/>
          </a:prstGeom>
        </p:spPr>
        <p:txBody>
          <a:bodyPr lIns="0" tIns="0" rIns="0" bIns="0" rtlCol="0" anchor="t">
            <a:spAutoFit/>
          </a:bodyPr>
          <a:lstStyle/>
          <a:p>
            <a:pPr>
              <a:lnSpc>
                <a:spcPts val="2019"/>
              </a:lnSpc>
            </a:pPr>
            <a:r>
              <a:rPr lang="en-US" sz="1999">
                <a:solidFill>
                  <a:srgbClr val="433831"/>
                </a:solidFill>
                <a:latin typeface="Alegreya Medium"/>
              </a:rPr>
              <a:t>Chấm công:khi người quản lý thực hiện chấm công cho nhân viên thì người quản lý sẽ chọn nhân viên cần chấm công thì hệ thống sẽ thực hiện việc chấm công.</a:t>
            </a:r>
          </a:p>
        </p:txBody>
      </p:sp>
      <p:sp>
        <p:nvSpPr>
          <p:cNvPr id="26" name="TextBox 26"/>
          <p:cNvSpPr txBox="1"/>
          <p:nvPr/>
        </p:nvSpPr>
        <p:spPr>
          <a:xfrm>
            <a:off x="2117700" y="5107341"/>
            <a:ext cx="6647401" cy="762635"/>
          </a:xfrm>
          <a:prstGeom prst="rect">
            <a:avLst/>
          </a:prstGeom>
        </p:spPr>
        <p:txBody>
          <a:bodyPr lIns="0" tIns="0" rIns="0" bIns="0" rtlCol="0" anchor="t">
            <a:spAutoFit/>
          </a:bodyPr>
          <a:lstStyle/>
          <a:p>
            <a:pPr>
              <a:lnSpc>
                <a:spcPts val="2019"/>
              </a:lnSpc>
            </a:pPr>
            <a:r>
              <a:rPr lang="en-US" sz="1999">
                <a:solidFill>
                  <a:srgbClr val="433831"/>
                </a:solidFill>
                <a:latin typeface="Alegreya Medium"/>
              </a:rPr>
              <a:t>Tính lương:khi người quản lý thực hiện tính lương thì hệ thống sẽ tính lương cho nhân viên mà người quản lý đã chọn</a:t>
            </a:r>
          </a:p>
          <a:p>
            <a:pPr>
              <a:lnSpc>
                <a:spcPts val="2019"/>
              </a:lnSpc>
            </a:pPr>
            <a:endParaRPr lang="en-US" sz="1999">
              <a:solidFill>
                <a:srgbClr val="433831"/>
              </a:solidFill>
              <a:latin typeface="Alegreya Medium"/>
            </a:endParaRPr>
          </a:p>
        </p:txBody>
      </p:sp>
      <p:sp>
        <p:nvSpPr>
          <p:cNvPr id="27" name="TextBox 27"/>
          <p:cNvSpPr txBox="1"/>
          <p:nvPr/>
        </p:nvSpPr>
        <p:spPr>
          <a:xfrm>
            <a:off x="1415315" y="5973511"/>
            <a:ext cx="8052173" cy="504882"/>
          </a:xfrm>
          <a:prstGeom prst="rect">
            <a:avLst/>
          </a:prstGeom>
        </p:spPr>
        <p:txBody>
          <a:bodyPr lIns="0" tIns="0" rIns="0" bIns="0" rtlCol="0" anchor="t">
            <a:spAutoFit/>
          </a:bodyPr>
          <a:lstStyle/>
          <a:p>
            <a:pPr>
              <a:lnSpc>
                <a:spcPts val="4196"/>
              </a:lnSpc>
            </a:pPr>
            <a:r>
              <a:rPr lang="en-US" sz="2997">
                <a:solidFill>
                  <a:srgbClr val="433831"/>
                </a:solidFill>
                <a:latin typeface="DejaVu Serif"/>
              </a:rPr>
              <a:t>2.2 Yêu cầu về hệ thống</a:t>
            </a:r>
          </a:p>
        </p:txBody>
      </p:sp>
      <p:sp>
        <p:nvSpPr>
          <p:cNvPr id="28" name="TextBox 28"/>
          <p:cNvSpPr txBox="1"/>
          <p:nvPr/>
        </p:nvSpPr>
        <p:spPr>
          <a:xfrm>
            <a:off x="2117700" y="6741139"/>
            <a:ext cx="6647401" cy="1010285"/>
          </a:xfrm>
          <a:prstGeom prst="rect">
            <a:avLst/>
          </a:prstGeom>
        </p:spPr>
        <p:txBody>
          <a:bodyPr lIns="0" tIns="0" rIns="0" bIns="0" rtlCol="0" anchor="t">
            <a:spAutoFit/>
          </a:bodyPr>
          <a:lstStyle/>
          <a:p>
            <a:pPr>
              <a:lnSpc>
                <a:spcPts val="2019"/>
              </a:lnSpc>
            </a:pPr>
            <a:r>
              <a:rPr lang="en-US" sz="1999">
                <a:solidFill>
                  <a:srgbClr val="433831"/>
                </a:solidFill>
                <a:latin typeface="Alegreya Medium"/>
              </a:rPr>
              <a:t>Hệ thống gồm có  các chức năng chính như:chấm công,tính lương.Các chức năng quản lý như(thêm,xóa,sửa):quản lý nhân viên,quản lý công nhân,quản lý sản phẩm,quản lý hợp đồng,phân công công đoạn,chia công đoạn</a:t>
            </a:r>
          </a:p>
        </p:txBody>
      </p:sp>
      <p:sp>
        <p:nvSpPr>
          <p:cNvPr id="29" name="TextBox 29"/>
          <p:cNvSpPr txBox="1"/>
          <p:nvPr/>
        </p:nvSpPr>
        <p:spPr>
          <a:xfrm>
            <a:off x="2117700" y="8239130"/>
            <a:ext cx="6647401" cy="267335"/>
          </a:xfrm>
          <a:prstGeom prst="rect">
            <a:avLst/>
          </a:prstGeom>
        </p:spPr>
        <p:txBody>
          <a:bodyPr lIns="0" tIns="0" rIns="0" bIns="0" rtlCol="0" anchor="t">
            <a:spAutoFit/>
          </a:bodyPr>
          <a:lstStyle/>
          <a:p>
            <a:pPr>
              <a:lnSpc>
                <a:spcPts val="2019"/>
              </a:lnSpc>
            </a:pPr>
            <a:r>
              <a:rPr lang="en-US" sz="1999">
                <a:solidFill>
                  <a:srgbClr val="433831"/>
                </a:solidFill>
                <a:latin typeface="Alegreya Medium"/>
              </a:rPr>
              <a:t>Giao diện thân thiện,gần gũi với người dùng</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6290593" y="8534931"/>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16915649" y="4829477"/>
            <a:ext cx="1562518" cy="1289788"/>
          </a:xfrm>
          <a:prstGeom prst="rect">
            <a:avLst/>
          </a:prstGeom>
        </p:spPr>
      </p:pic>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118492" y="-999804"/>
            <a:ext cx="4294383" cy="4114800"/>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366916" y="7231994"/>
            <a:ext cx="4294383" cy="4114800"/>
          </a:xfrm>
          <a:prstGeom prst="rect">
            <a:avLst/>
          </a:prstGeom>
        </p:spPr>
      </p:pic>
      <p:pic>
        <p:nvPicPr>
          <p:cNvPr id="22" name="Picture 2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4434904" y="1334970"/>
            <a:ext cx="7080320" cy="1327560"/>
          </a:xfrm>
          <a:prstGeom prst="rect">
            <a:avLst/>
          </a:prstGeom>
        </p:spPr>
      </p:pic>
      <p:pic>
        <p:nvPicPr>
          <p:cNvPr id="23" name="Picture 23"/>
          <p:cNvPicPr>
            <a:picLocks noChangeAspect="1"/>
          </p:cNvPicPr>
          <p:nvPr/>
        </p:nvPicPr>
        <p:blipFill>
          <a:blip r:embed="rId12"/>
          <a:srcRect/>
          <a:stretch>
            <a:fillRect/>
          </a:stretch>
        </p:blipFill>
        <p:spPr>
          <a:xfrm>
            <a:off x="2322239" y="3782371"/>
            <a:ext cx="12383201" cy="2722257"/>
          </a:xfrm>
          <a:prstGeom prst="rect">
            <a:avLst/>
          </a:prstGeom>
        </p:spPr>
      </p:pic>
      <p:sp>
        <p:nvSpPr>
          <p:cNvPr id="24" name="TextBox 24"/>
          <p:cNvSpPr txBox="1"/>
          <p:nvPr/>
        </p:nvSpPr>
        <p:spPr>
          <a:xfrm>
            <a:off x="4651363" y="1776690"/>
            <a:ext cx="6647401" cy="510794"/>
          </a:xfrm>
          <a:prstGeom prst="rect">
            <a:avLst/>
          </a:prstGeom>
        </p:spPr>
        <p:txBody>
          <a:bodyPr lIns="0" tIns="0" rIns="0" bIns="0" rtlCol="0" anchor="t">
            <a:spAutoFit/>
          </a:bodyPr>
          <a:lstStyle/>
          <a:p>
            <a:pPr algn="ctr">
              <a:lnSpc>
                <a:spcPts val="3837"/>
              </a:lnSpc>
            </a:pPr>
            <a:r>
              <a:rPr lang="en-US" sz="3799">
                <a:solidFill>
                  <a:srgbClr val="433831"/>
                </a:solidFill>
                <a:latin typeface="Alegreya Medium"/>
              </a:rPr>
              <a:t>Yêu cầu ứng dụng</a:t>
            </a:r>
          </a:p>
        </p:txBody>
      </p:sp>
      <p:sp>
        <p:nvSpPr>
          <p:cNvPr id="25" name="TextBox 25"/>
          <p:cNvSpPr txBox="1"/>
          <p:nvPr/>
        </p:nvSpPr>
        <p:spPr>
          <a:xfrm>
            <a:off x="625277" y="2964331"/>
            <a:ext cx="8052173" cy="504882"/>
          </a:xfrm>
          <a:prstGeom prst="rect">
            <a:avLst/>
          </a:prstGeom>
        </p:spPr>
        <p:txBody>
          <a:bodyPr lIns="0" tIns="0" rIns="0" bIns="0" rtlCol="0" anchor="t">
            <a:spAutoFit/>
          </a:bodyPr>
          <a:lstStyle/>
          <a:p>
            <a:pPr algn="ctr">
              <a:lnSpc>
                <a:spcPts val="4196"/>
              </a:lnSpc>
            </a:pPr>
            <a:r>
              <a:rPr lang="en-US" sz="2997">
                <a:solidFill>
                  <a:srgbClr val="433831"/>
                </a:solidFill>
                <a:latin typeface="DejaVu Serif"/>
              </a:rPr>
              <a:t>2.3 Sơ đồ phân cấp chức năng</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380" y="3193168"/>
            <a:ext cx="6171248" cy="523572"/>
          </a:xfrm>
          <a:prstGeom prst="rect">
            <a:avLst/>
          </a:prstGeom>
        </p:spPr>
        <p:txBody>
          <a:bodyPr lIns="0" tIns="0" rIns="0" bIns="0" rtlCol="0" anchor="t">
            <a:spAutoFit/>
          </a:bodyPr>
          <a:lstStyle/>
          <a:p>
            <a:pPr marL="0" lvl="0" indent="0">
              <a:lnSpc>
                <a:spcPts val="4135"/>
              </a:lnSpc>
              <a:spcBef>
                <a:spcPct val="0"/>
              </a:spcBef>
            </a:pPr>
            <a:r>
              <a:rPr lang="en-US" sz="3446" spc="-103">
                <a:solidFill>
                  <a:srgbClr val="433831"/>
                </a:solidFill>
                <a:latin typeface="Alegreya Bold"/>
              </a:rPr>
              <a:t>3.1.Mô hình hóa yêu cầu với usecase</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14641902" y="9121421"/>
            <a:ext cx="1450030" cy="113063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16915649" y="4829477"/>
            <a:ext cx="1562518" cy="1289788"/>
          </a:xfrm>
          <a:prstGeom prst="rect">
            <a:avLst/>
          </a:prstGeom>
        </p:spPr>
      </p:pic>
      <p:grpSp>
        <p:nvGrpSpPr>
          <p:cNvPr id="7" name="Group 7"/>
          <p:cNvGrpSpPr/>
          <p:nvPr/>
        </p:nvGrpSpPr>
        <p:grpSpPr>
          <a:xfrm>
            <a:off x="10609179" y="9850018"/>
            <a:ext cx="1172978" cy="1172978"/>
            <a:chOff x="0" y="0"/>
            <a:chExt cx="1563971" cy="1563971"/>
          </a:xfrm>
        </p:grpSpPr>
        <p:grpSp>
          <p:nvGrpSpPr>
            <p:cNvPr id="8" name="Group 8"/>
            <p:cNvGrpSpPr/>
            <p:nvPr/>
          </p:nvGrpSpPr>
          <p:grpSpPr>
            <a:xfrm>
              <a:off x="0" y="0"/>
              <a:ext cx="1563971" cy="1563971"/>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1" name="Group 11"/>
            <p:cNvGrpSpPr/>
            <p:nvPr/>
          </p:nvGrpSpPr>
          <p:grpSpPr>
            <a:xfrm>
              <a:off x="167370" y="167370"/>
              <a:ext cx="1229231" cy="1229231"/>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4" name="Group 14"/>
          <p:cNvGrpSpPr/>
          <p:nvPr/>
        </p:nvGrpSpPr>
        <p:grpSpPr>
          <a:xfrm>
            <a:off x="6237930" y="-571110"/>
            <a:ext cx="1142219" cy="1142219"/>
            <a:chOff x="0" y="0"/>
            <a:chExt cx="1522959" cy="1522959"/>
          </a:xfrm>
        </p:grpSpPr>
        <p:grpSp>
          <p:nvGrpSpPr>
            <p:cNvPr id="15" name="Group 15"/>
            <p:cNvGrpSpPr/>
            <p:nvPr/>
          </p:nvGrpSpPr>
          <p:grpSpPr>
            <a:xfrm>
              <a:off x="0" y="0"/>
              <a:ext cx="1522959" cy="1522959"/>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8" name="Group 18"/>
            <p:cNvGrpSpPr/>
            <p:nvPr/>
          </p:nvGrpSpPr>
          <p:grpSpPr>
            <a:xfrm>
              <a:off x="162981" y="162981"/>
              <a:ext cx="1196997" cy="1196997"/>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10628" y="-921632"/>
            <a:ext cx="4294383" cy="4114800"/>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366916" y="7231994"/>
            <a:ext cx="4294383" cy="4114800"/>
          </a:xfrm>
          <a:prstGeom prst="rect">
            <a:avLst/>
          </a:prstGeom>
        </p:spPr>
      </p:pic>
      <p:pic>
        <p:nvPicPr>
          <p:cNvPr id="23" name="Picture 23"/>
          <p:cNvPicPr>
            <a:picLocks noChangeAspect="1"/>
          </p:cNvPicPr>
          <p:nvPr/>
        </p:nvPicPr>
        <p:blipFill>
          <a:blip r:embed="rId10"/>
          <a:srcRect/>
          <a:stretch>
            <a:fillRect/>
          </a:stretch>
        </p:blipFill>
        <p:spPr>
          <a:xfrm>
            <a:off x="6934149" y="932296"/>
            <a:ext cx="9289625" cy="8233579"/>
          </a:xfrm>
          <a:prstGeom prst="rect">
            <a:avLst/>
          </a:prstGeom>
        </p:spPr>
      </p:pic>
      <p:sp>
        <p:nvSpPr>
          <p:cNvPr id="24" name="TextBox 24"/>
          <p:cNvSpPr txBox="1"/>
          <p:nvPr/>
        </p:nvSpPr>
        <p:spPr>
          <a:xfrm>
            <a:off x="1435579" y="1156400"/>
            <a:ext cx="6573517" cy="685524"/>
          </a:xfrm>
          <a:prstGeom prst="rect">
            <a:avLst/>
          </a:prstGeom>
        </p:spPr>
        <p:txBody>
          <a:bodyPr lIns="0" tIns="0" rIns="0" bIns="0" rtlCol="0" anchor="t">
            <a:spAutoFit/>
          </a:bodyPr>
          <a:lstStyle/>
          <a:p>
            <a:pPr algn="ctr">
              <a:lnSpc>
                <a:spcPts val="5183"/>
              </a:lnSpc>
            </a:pPr>
            <a:r>
              <a:rPr lang="en-US" sz="5132">
                <a:solidFill>
                  <a:srgbClr val="433831"/>
                </a:solidFill>
                <a:latin typeface="Alegreya Medium Bold"/>
              </a:rPr>
              <a:t>Phân tích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132" y="3193168"/>
            <a:ext cx="6171248" cy="523572"/>
          </a:xfrm>
          <a:prstGeom prst="rect">
            <a:avLst/>
          </a:prstGeom>
        </p:spPr>
        <p:txBody>
          <a:bodyPr lIns="0" tIns="0" rIns="0" bIns="0" rtlCol="0" anchor="t">
            <a:spAutoFit/>
          </a:bodyPr>
          <a:lstStyle/>
          <a:p>
            <a:pPr marL="0" lvl="0" indent="0">
              <a:lnSpc>
                <a:spcPts val="4135"/>
              </a:lnSpc>
              <a:spcBef>
                <a:spcPct val="0"/>
              </a:spcBef>
            </a:pPr>
            <a:r>
              <a:rPr lang="en-US" sz="3446" spc="-103">
                <a:solidFill>
                  <a:srgbClr val="433831"/>
                </a:solidFill>
                <a:latin typeface="Alegreya Bold"/>
              </a:rPr>
              <a:t>3.2.Mô tả usecase chấm công</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15135627" y="8781336"/>
            <a:ext cx="1450030" cy="113063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16478041" y="4102598"/>
            <a:ext cx="1562518" cy="1289788"/>
          </a:xfrm>
          <a:prstGeom prst="rect">
            <a:avLst/>
          </a:prstGeom>
        </p:spPr>
      </p:pic>
      <p:grpSp>
        <p:nvGrpSpPr>
          <p:cNvPr id="7" name="Group 7"/>
          <p:cNvGrpSpPr/>
          <p:nvPr/>
        </p:nvGrpSpPr>
        <p:grpSpPr>
          <a:xfrm>
            <a:off x="4176624" y="9676291"/>
            <a:ext cx="1172978" cy="1172978"/>
            <a:chOff x="0" y="0"/>
            <a:chExt cx="1563971" cy="1563971"/>
          </a:xfrm>
        </p:grpSpPr>
        <p:grpSp>
          <p:nvGrpSpPr>
            <p:cNvPr id="8" name="Group 8"/>
            <p:cNvGrpSpPr/>
            <p:nvPr/>
          </p:nvGrpSpPr>
          <p:grpSpPr>
            <a:xfrm>
              <a:off x="0" y="0"/>
              <a:ext cx="1563971" cy="1563971"/>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1" name="Group 11"/>
            <p:cNvGrpSpPr/>
            <p:nvPr/>
          </p:nvGrpSpPr>
          <p:grpSpPr>
            <a:xfrm>
              <a:off x="167370" y="167370"/>
              <a:ext cx="1229231" cy="1229231"/>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4" name="Group 14"/>
          <p:cNvGrpSpPr/>
          <p:nvPr/>
        </p:nvGrpSpPr>
        <p:grpSpPr>
          <a:xfrm>
            <a:off x="6237930" y="-571110"/>
            <a:ext cx="1142219" cy="1142219"/>
            <a:chOff x="0" y="0"/>
            <a:chExt cx="1522959" cy="1522959"/>
          </a:xfrm>
        </p:grpSpPr>
        <p:grpSp>
          <p:nvGrpSpPr>
            <p:cNvPr id="15" name="Group 15"/>
            <p:cNvGrpSpPr/>
            <p:nvPr/>
          </p:nvGrpSpPr>
          <p:grpSpPr>
            <a:xfrm>
              <a:off x="0" y="0"/>
              <a:ext cx="1522959" cy="1522959"/>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8" name="Group 18"/>
            <p:cNvGrpSpPr/>
            <p:nvPr/>
          </p:nvGrpSpPr>
          <p:grpSpPr>
            <a:xfrm>
              <a:off x="162981" y="162981"/>
              <a:ext cx="1196997" cy="1196997"/>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78038" y="-1028700"/>
            <a:ext cx="4294383" cy="4114800"/>
          </a:xfrm>
          <a:prstGeom prst="rect">
            <a:avLst/>
          </a:prstGeom>
        </p:spPr>
      </p:pic>
      <p:pic>
        <p:nvPicPr>
          <p:cNvPr id="22" name="Picture 2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642569" y="7363827"/>
            <a:ext cx="4294383" cy="4114800"/>
          </a:xfrm>
          <a:prstGeom prst="rect">
            <a:avLst/>
          </a:prstGeom>
        </p:spPr>
      </p:pic>
      <p:graphicFrame>
        <p:nvGraphicFramePr>
          <p:cNvPr id="23" name="Table 23"/>
          <p:cNvGraphicFramePr>
            <a:graphicFrameLocks noGrp="1"/>
          </p:cNvGraphicFramePr>
          <p:nvPr/>
        </p:nvGraphicFramePr>
        <p:xfrm>
          <a:off x="6237930" y="709205"/>
          <a:ext cx="8854078" cy="8505824"/>
        </p:xfrm>
        <a:graphic>
          <a:graphicData uri="http://schemas.openxmlformats.org/drawingml/2006/table">
            <a:tbl>
              <a:tblPr/>
              <a:tblGrid>
                <a:gridCol w="4427039"/>
                <a:gridCol w="4427039"/>
              </a:tblGrid>
              <a:tr h="525051">
                <a:tc gridSpan="2">
                  <a:txBody>
                    <a:bodyPr/>
                    <a:lstStyle/>
                    <a:p>
                      <a:pPr algn="l">
                        <a:defRPr/>
                      </a:pPr>
                      <a:r>
                        <a:rPr lang="en-US" sz="1200">
                          <a:solidFill>
                            <a:srgbClr val="000000"/>
                          </a:solidFill>
                          <a:latin typeface="Open Sans Light Bold"/>
                        </a:rPr>
                        <a:t>−  Tên use case: Chấm công công nhân .</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200">
                          <a:solidFill>
                            <a:srgbClr val="000000"/>
                          </a:solidFill>
                          <a:latin typeface="Open Sans Light Bold"/>
                        </a:rPr>
                        <a:t>−  Tên use case: Chấm công công nhân .</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25051">
                <a:tc gridSpan="2">
                  <a:txBody>
                    <a:bodyPr/>
                    <a:lstStyle/>
                    <a:p>
                      <a:pPr algn="l">
                        <a:defRPr/>
                      </a:pPr>
                      <a:r>
                        <a:rPr lang="en-US" sz="1200">
                          <a:solidFill>
                            <a:srgbClr val="000000"/>
                          </a:solidFill>
                          <a:latin typeface="Open Sans Light Bold"/>
                        </a:rPr>
                        <a:t>−  Mô tả sơ lược: Chức năng chấm công công nhân giúp cho người quản lý quản lý số ngày công của công nhân.</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200">
                          <a:solidFill>
                            <a:srgbClr val="000000"/>
                          </a:solidFill>
                          <a:latin typeface="Open Sans Light Bold"/>
                        </a:rPr>
                        <a:t>−  Mô tả sơ lược: Chức năng chấm công công nhân giúp cho người quản lý quản lý số ngày công của công nhân.</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25051">
                <a:tc gridSpan="2">
                  <a:txBody>
                    <a:bodyPr/>
                    <a:lstStyle/>
                    <a:p>
                      <a:pPr algn="l">
                        <a:defRPr/>
                      </a:pPr>
                      <a:r>
                        <a:rPr lang="en-US" sz="1200">
                          <a:solidFill>
                            <a:srgbClr val="000000"/>
                          </a:solidFill>
                          <a:latin typeface="Open Sans Light Bold"/>
                        </a:rPr>
                        <a:t>−  Actor chính: Người quản lý</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200">
                          <a:solidFill>
                            <a:srgbClr val="000000"/>
                          </a:solidFill>
                          <a:latin typeface="Open Sans Light Bold"/>
                        </a:rPr>
                        <a:t>−  Actor chính: Người quản lý</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25051">
                <a:tc gridSpan="2">
                  <a:txBody>
                    <a:bodyPr/>
                    <a:lstStyle/>
                    <a:p>
                      <a:pPr algn="l">
                        <a:defRPr/>
                      </a:pPr>
                      <a:r>
                        <a:rPr lang="en-US" sz="1200">
                          <a:solidFill>
                            <a:srgbClr val="000000"/>
                          </a:solidFill>
                          <a:latin typeface="Open Sans Light Bold"/>
                        </a:rPr>
                        <a:t>−  Actor phụ: Không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200">
                          <a:solidFill>
                            <a:srgbClr val="000000"/>
                          </a:solidFill>
                          <a:latin typeface="Open Sans Light Bold"/>
                        </a:rPr>
                        <a:t>−  Actor phụ: Không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35071">
                <a:tc gridSpan="2">
                  <a:txBody>
                    <a:bodyPr/>
                    <a:lstStyle/>
                    <a:p>
                      <a:pPr algn="l">
                        <a:defRPr/>
                      </a:pPr>
                      <a:r>
                        <a:rPr lang="en-US" sz="1200">
                          <a:solidFill>
                            <a:srgbClr val="000000"/>
                          </a:solidFill>
                          <a:latin typeface="Open Sans Light Bold"/>
                        </a:rPr>
                        <a:t>−  Tiền điều kiện (Pre-condition): Giao diện đăng nhập phải được khởi động thành công sau đó đăng nhập thành công và phải tồn tại ít nhất một công nhân.</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200">
                          <a:solidFill>
                            <a:srgbClr val="000000"/>
                          </a:solidFill>
                          <a:latin typeface="Open Sans Light Bold"/>
                        </a:rPr>
                        <a:t>−  Tiền điều kiện (Pre-condition): Giao diện đăng nhập phải được khởi động thành công sau đó đăng nhập thành công và phải tồn tại ít nhất một công nhân.</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35071">
                <a:tc gridSpan="2">
                  <a:txBody>
                    <a:bodyPr/>
                    <a:lstStyle/>
                    <a:p>
                      <a:pPr algn="l">
                        <a:defRPr/>
                      </a:pPr>
                      <a:r>
                        <a:rPr lang="en-US" sz="1200">
                          <a:solidFill>
                            <a:srgbClr val="000000"/>
                          </a:solidFill>
                          <a:latin typeface="Open Sans Light Bold"/>
                        </a:rPr>
                        <a:t>−  Hậu điều kiện (Post-condition): Nếu thực hiện thành công chức năng chấm công thì lưu thông tin vào bảng chấm công.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200">
                          <a:solidFill>
                            <a:srgbClr val="000000"/>
                          </a:solidFill>
                          <a:latin typeface="Open Sans Light Bold"/>
                        </a:rPr>
                        <a:t>−  Hậu điều kiện (Post-condition): Nếu thực hiện thành công chức năng chấm công thì lưu thông tin vào bảng chấm công.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25051">
                <a:tc gridSpan="2">
                  <a:txBody>
                    <a:bodyPr/>
                    <a:lstStyle/>
                    <a:p>
                      <a:pPr algn="l">
                        <a:defRPr/>
                      </a:pPr>
                      <a:r>
                        <a:rPr lang="en-US" sz="1200">
                          <a:solidFill>
                            <a:srgbClr val="000000"/>
                          </a:solidFill>
                          <a:latin typeface="Open Sans Light Bold"/>
                        </a:rPr>
                        <a:t>−  Luồng sự kiện chính (main flow):</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200">
                          <a:solidFill>
                            <a:srgbClr val="000000"/>
                          </a:solidFill>
                          <a:latin typeface="Open Sans Light Bold"/>
                        </a:rPr>
                        <a:t>−  Luồng sự kiện chính (main flow):</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25051">
                <a:tc>
                  <a:txBody>
                    <a:bodyPr/>
                    <a:lstStyle/>
                    <a:p>
                      <a:pPr algn="l">
                        <a:defRPr/>
                      </a:pPr>
                      <a:r>
                        <a:rPr lang="en-US" sz="1200">
                          <a:solidFill>
                            <a:srgbClr val="000000"/>
                          </a:solidFill>
                          <a:latin typeface="Open Sans Light Bold"/>
                        </a:rPr>
                        <a:t>Actor</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200">
                          <a:solidFill>
                            <a:srgbClr val="000000"/>
                          </a:solidFill>
                          <a:latin typeface="Open Sans Light Bold"/>
                        </a:rPr>
                        <a:t>System</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55112">
                <a:tc>
                  <a:txBody>
                    <a:bodyPr/>
                    <a:lstStyle/>
                    <a:p>
                      <a:pPr algn="l">
                        <a:defRPr/>
                      </a:pPr>
                      <a:r>
                        <a:rPr lang="en-US" sz="1200">
                          <a:solidFill>
                            <a:srgbClr val="000000"/>
                          </a:solidFill>
                          <a:latin typeface="Open Sans Light Bold"/>
                        </a:rPr>
                        <a:t> 1. Người quản lý chọn chức năng chấm công công nhân.</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200">
                          <a:solidFill>
                            <a:srgbClr val="000000"/>
                          </a:solidFill>
                          <a:latin typeface="Open Sans Light Bold"/>
                        </a:rPr>
                        <a:t>2.Hệ thống hiển thị giao diện gồm:1 Bảng chấm công1 biểu mẫu cho người dùng nhập liệu1 Bảng công nhân để chấm côngCác chức năng (thêm , sửa , xóa,tìm kiếm)1 ô nhập liệu để tìm kiếm</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35071">
                <a:tc>
                  <a:txBody>
                    <a:bodyPr/>
                    <a:lstStyle/>
                    <a:p>
                      <a:pPr algn="l">
                        <a:defRPr/>
                      </a:pPr>
                      <a:r>
                        <a:rPr lang="en-US" sz="1200">
                          <a:solidFill>
                            <a:srgbClr val="000000"/>
                          </a:solidFill>
                          <a:latin typeface="Open Sans Light Bold"/>
                        </a:rPr>
                        <a:t>3. Người quản lý nhập thông tin:  +Điền+Chọn thông tin. 	</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200">
                          <a:solidFill>
                            <a:srgbClr val="000000"/>
                          </a:solidFill>
                          <a:latin typeface="Open Sans Light Bold"/>
                        </a:rPr>
                        <a:t>4. Hệ thống kiểm tra cú pháp dữ liệu.</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35071">
                <a:tc>
                  <a:txBody>
                    <a:bodyPr/>
                    <a:lstStyle/>
                    <a:p>
                      <a:pPr algn="l">
                        <a:defRPr/>
                      </a:pPr>
                      <a:r>
                        <a:rPr lang="en-US" sz="1200">
                          <a:solidFill>
                            <a:srgbClr val="000000"/>
                          </a:solidFill>
                          <a:latin typeface="Open Sans Light Bold"/>
                        </a:rPr>
                        <a:t> 5. Người quản lý bấm vào nút chấm công</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200">
                          <a:solidFill>
                            <a:srgbClr val="000000"/>
                          </a:solidFill>
                          <a:latin typeface="Open Sans Light Bold"/>
                        </a:rPr>
                        <a:t>6. Hệ thống thông báo chấm công thành công, hiển thị lên bảng chấm công và lưu vào CSDL. </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25051">
                <a:tc gridSpan="2">
                  <a:txBody>
                    <a:bodyPr/>
                    <a:lstStyle/>
                    <a:p>
                      <a:pPr algn="l">
                        <a:defRPr/>
                      </a:pPr>
                      <a:r>
                        <a:rPr lang="en-US" sz="1200">
                          <a:solidFill>
                            <a:srgbClr val="000000"/>
                          </a:solidFill>
                          <a:latin typeface="Open Sans Light Bold"/>
                        </a:rPr>
                        <a:t>−  Luồng sự kiện thay thế (alternate flow):</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r>
                        <a:rPr lang="en-US" sz="1200">
                          <a:solidFill>
                            <a:srgbClr val="000000"/>
                          </a:solidFill>
                          <a:latin typeface="Open Sans Light Bold"/>
                        </a:rPr>
                        <a:t>−  Luồng sự kiện thay thế (alternate flow):</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735071">
                <a:tc>
                  <a:txBody>
                    <a:bodyPr/>
                    <a:lstStyle/>
                    <a:p>
                      <a:pPr algn="l">
                        <a:defRPr/>
                      </a:pPr>
                      <a:r>
                        <a:rPr lang="en-US" sz="1200">
                          <a:solidFill>
                            <a:srgbClr val="000000"/>
                          </a:solidFill>
                          <a:latin typeface="Open Sans Light Bold"/>
                        </a:rPr>
                        <a:t> 3.1. Người quản lý điền thông tin và bấm vào hộp kiểm tra (Tượng trưng cho vắng mặt)</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1200">
                          <a:solidFill>
                            <a:srgbClr val="000000"/>
                          </a:solidFill>
                          <a:latin typeface="Open Sans Light Bold"/>
                        </a:rPr>
                        <a:t>4.1. Hệ thống thông báo thông tin không hợp lệ4.2. Quay lại bước 3</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24" name="TextBox 24"/>
          <p:cNvSpPr txBox="1"/>
          <p:nvPr/>
        </p:nvSpPr>
        <p:spPr>
          <a:xfrm>
            <a:off x="235522" y="1123950"/>
            <a:ext cx="6573517" cy="685524"/>
          </a:xfrm>
          <a:prstGeom prst="rect">
            <a:avLst/>
          </a:prstGeom>
        </p:spPr>
        <p:txBody>
          <a:bodyPr lIns="0" tIns="0" rIns="0" bIns="0" rtlCol="0" anchor="t">
            <a:spAutoFit/>
          </a:bodyPr>
          <a:lstStyle/>
          <a:p>
            <a:pPr algn="ctr">
              <a:lnSpc>
                <a:spcPts val="5183"/>
              </a:lnSpc>
            </a:pPr>
            <a:r>
              <a:rPr lang="en-US" sz="5132">
                <a:solidFill>
                  <a:srgbClr val="433831"/>
                </a:solidFill>
                <a:latin typeface="Alegreya Medium Bold"/>
              </a:rPr>
              <a:t>Phân tích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15135627" y="8781336"/>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16478041" y="4102598"/>
            <a:ext cx="1562518" cy="1289788"/>
          </a:xfrm>
          <a:prstGeom prst="rect">
            <a:avLst/>
          </a:prstGeom>
        </p:spPr>
      </p:pic>
      <p:grpSp>
        <p:nvGrpSpPr>
          <p:cNvPr id="6" name="Group 6"/>
          <p:cNvGrpSpPr/>
          <p:nvPr/>
        </p:nvGrpSpPr>
        <p:grpSpPr>
          <a:xfrm>
            <a:off x="4176624" y="9676291"/>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78038" y="-1028700"/>
            <a:ext cx="4294383" cy="4114800"/>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642569" y="7363827"/>
            <a:ext cx="4294383" cy="4114800"/>
          </a:xfrm>
          <a:prstGeom prst="rect">
            <a:avLst/>
          </a:prstGeom>
        </p:spPr>
      </p:pic>
      <p:pic>
        <p:nvPicPr>
          <p:cNvPr id="22" name="Picture 22"/>
          <p:cNvPicPr>
            <a:picLocks noChangeAspect="1"/>
          </p:cNvPicPr>
          <p:nvPr/>
        </p:nvPicPr>
        <p:blipFill>
          <a:blip r:embed="rId10"/>
          <a:srcRect/>
          <a:stretch>
            <a:fillRect/>
          </a:stretch>
        </p:blipFill>
        <p:spPr>
          <a:xfrm>
            <a:off x="3196984" y="2488646"/>
            <a:ext cx="12313932" cy="6277466"/>
          </a:xfrm>
          <a:prstGeom prst="rect">
            <a:avLst/>
          </a:prstGeom>
        </p:spPr>
      </p:pic>
      <p:sp>
        <p:nvSpPr>
          <p:cNvPr id="23" name="TextBox 23"/>
          <p:cNvSpPr txBox="1"/>
          <p:nvPr/>
        </p:nvSpPr>
        <p:spPr>
          <a:xfrm>
            <a:off x="111361" y="2652020"/>
            <a:ext cx="2397093" cy="523572"/>
          </a:xfrm>
          <a:prstGeom prst="rect">
            <a:avLst/>
          </a:prstGeom>
        </p:spPr>
        <p:txBody>
          <a:bodyPr lIns="0" tIns="0" rIns="0" bIns="0" rtlCol="0" anchor="t">
            <a:spAutoFit/>
          </a:bodyPr>
          <a:lstStyle/>
          <a:p>
            <a:pPr marL="0" lvl="0" indent="0">
              <a:lnSpc>
                <a:spcPts val="4135"/>
              </a:lnSpc>
              <a:spcBef>
                <a:spcPct val="0"/>
              </a:spcBef>
            </a:pPr>
            <a:r>
              <a:rPr lang="en-US" sz="3446" spc="-103">
                <a:solidFill>
                  <a:srgbClr val="433831"/>
                </a:solidFill>
                <a:latin typeface="Alegreya Bold"/>
              </a:rPr>
              <a:t>sơ đồ tuần tự</a:t>
            </a:r>
          </a:p>
        </p:txBody>
      </p:sp>
      <p:sp>
        <p:nvSpPr>
          <p:cNvPr id="24" name="TextBox 24"/>
          <p:cNvSpPr txBox="1"/>
          <p:nvPr/>
        </p:nvSpPr>
        <p:spPr>
          <a:xfrm>
            <a:off x="235522" y="1123950"/>
            <a:ext cx="6573517" cy="685524"/>
          </a:xfrm>
          <a:prstGeom prst="rect">
            <a:avLst/>
          </a:prstGeom>
        </p:spPr>
        <p:txBody>
          <a:bodyPr lIns="0" tIns="0" rIns="0" bIns="0" rtlCol="0" anchor="t">
            <a:spAutoFit/>
          </a:bodyPr>
          <a:lstStyle/>
          <a:p>
            <a:pPr algn="ctr">
              <a:lnSpc>
                <a:spcPts val="5183"/>
              </a:lnSpc>
            </a:pPr>
            <a:r>
              <a:rPr lang="en-US" sz="5132">
                <a:solidFill>
                  <a:srgbClr val="433831"/>
                </a:solidFill>
                <a:latin typeface="Alegreya Medium Bold"/>
              </a:rPr>
              <a:t>Phân tích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800000">
            <a:off x="14705440" y="-1389339"/>
            <a:ext cx="3352965" cy="284087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10496" y="8842342"/>
            <a:ext cx="3352965" cy="28408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01715">
            <a:off x="15135627" y="8781336"/>
            <a:ext cx="1450030" cy="11306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9553">
            <a:off x="16478041" y="4102598"/>
            <a:ext cx="1562518" cy="1289788"/>
          </a:xfrm>
          <a:prstGeom prst="rect">
            <a:avLst/>
          </a:prstGeom>
        </p:spPr>
      </p:pic>
      <p:grpSp>
        <p:nvGrpSpPr>
          <p:cNvPr id="6" name="Group 6"/>
          <p:cNvGrpSpPr/>
          <p:nvPr/>
        </p:nvGrpSpPr>
        <p:grpSpPr>
          <a:xfrm>
            <a:off x="4176624" y="9676291"/>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D947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478038" y="-1028700"/>
            <a:ext cx="4294383" cy="4114800"/>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0800000">
            <a:off x="15642569" y="7363827"/>
            <a:ext cx="4294383" cy="4114800"/>
          </a:xfrm>
          <a:prstGeom prst="rect">
            <a:avLst/>
          </a:prstGeom>
        </p:spPr>
      </p:pic>
      <p:pic>
        <p:nvPicPr>
          <p:cNvPr id="22" name="Picture 22"/>
          <p:cNvPicPr>
            <a:picLocks noChangeAspect="1"/>
          </p:cNvPicPr>
          <p:nvPr/>
        </p:nvPicPr>
        <p:blipFill>
          <a:blip r:embed="rId10"/>
          <a:srcRect/>
          <a:stretch>
            <a:fillRect/>
          </a:stretch>
        </p:blipFill>
        <p:spPr>
          <a:xfrm>
            <a:off x="6044962" y="1447226"/>
            <a:ext cx="7097240" cy="7392548"/>
          </a:xfrm>
          <a:prstGeom prst="rect">
            <a:avLst/>
          </a:prstGeom>
        </p:spPr>
      </p:pic>
      <p:sp>
        <p:nvSpPr>
          <p:cNvPr id="23" name="TextBox 23"/>
          <p:cNvSpPr txBox="1"/>
          <p:nvPr/>
        </p:nvSpPr>
        <p:spPr>
          <a:xfrm>
            <a:off x="788432" y="2562528"/>
            <a:ext cx="2397093" cy="523572"/>
          </a:xfrm>
          <a:prstGeom prst="rect">
            <a:avLst/>
          </a:prstGeom>
        </p:spPr>
        <p:txBody>
          <a:bodyPr lIns="0" tIns="0" rIns="0" bIns="0" rtlCol="0" anchor="t">
            <a:spAutoFit/>
          </a:bodyPr>
          <a:lstStyle/>
          <a:p>
            <a:pPr marL="0" lvl="0" indent="0">
              <a:lnSpc>
                <a:spcPts val="4135"/>
              </a:lnSpc>
              <a:spcBef>
                <a:spcPct val="0"/>
              </a:spcBef>
            </a:pPr>
            <a:r>
              <a:rPr lang="en-US" sz="3446" spc="-103">
                <a:solidFill>
                  <a:srgbClr val="433831"/>
                </a:solidFill>
                <a:latin typeface="Alegreya Bold"/>
              </a:rPr>
              <a:t>sơ đồ activity</a:t>
            </a:r>
          </a:p>
        </p:txBody>
      </p:sp>
      <p:sp>
        <p:nvSpPr>
          <p:cNvPr id="24" name="TextBox 24"/>
          <p:cNvSpPr txBox="1"/>
          <p:nvPr/>
        </p:nvSpPr>
        <p:spPr>
          <a:xfrm>
            <a:off x="235522" y="1123950"/>
            <a:ext cx="6573517" cy="685524"/>
          </a:xfrm>
          <a:prstGeom prst="rect">
            <a:avLst/>
          </a:prstGeom>
        </p:spPr>
        <p:txBody>
          <a:bodyPr lIns="0" tIns="0" rIns="0" bIns="0" rtlCol="0" anchor="t">
            <a:spAutoFit/>
          </a:bodyPr>
          <a:lstStyle/>
          <a:p>
            <a:pPr algn="ctr">
              <a:lnSpc>
                <a:spcPts val="5183"/>
              </a:lnSpc>
            </a:pPr>
            <a:r>
              <a:rPr lang="en-US" sz="5132">
                <a:solidFill>
                  <a:srgbClr val="433831"/>
                </a:solidFill>
                <a:latin typeface="Alegreya Medium Bold"/>
              </a:rPr>
              <a:t>Phân tích</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1507</Words>
  <Application>Microsoft Office PowerPoint</Application>
  <PresentationFormat>Custom</PresentationFormat>
  <Paragraphs>269</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Alegreya Medium</vt:lpstr>
      <vt:lpstr>Times Neue Roman Bold</vt:lpstr>
      <vt:lpstr>Open Sans Light Bold</vt:lpstr>
      <vt:lpstr>Arial</vt:lpstr>
      <vt:lpstr>Alegreya Sans SC Black Bold</vt:lpstr>
      <vt:lpstr>DejaVu Serif</vt:lpstr>
      <vt:lpstr>Alegreya Medium Bold</vt:lpstr>
      <vt:lpstr>Calibri</vt:lpstr>
      <vt:lpstr>Dancing Script</vt:lpstr>
      <vt:lpstr>Alegreya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Beige Minimalist Modern illustrated Book Lover Presentation</dc:title>
  <cp:lastModifiedBy>Admin</cp:lastModifiedBy>
  <cp:revision>2</cp:revision>
  <dcterms:created xsi:type="dcterms:W3CDTF">2006-08-16T00:00:00Z</dcterms:created>
  <dcterms:modified xsi:type="dcterms:W3CDTF">2022-12-13T18:19:09Z</dcterms:modified>
  <dc:identifier>DAFUpXrMEjI</dc:identifier>
</cp:coreProperties>
</file>